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29.xml" ContentType="application/vnd.openxmlformats-officedocument.presentationml.notes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slides/slide17.xml" ContentType="application/vnd.openxmlformats-officedocument.presentationml.slide+xml"/>
  <Override PartName="/ppt/notesSlides/notesSlide5.xml" ContentType="application/vnd.openxmlformats-officedocument.presentationml.notes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notesSlides/notesSlide16.xml" ContentType="application/vnd.openxmlformats-officedocument.presentationml.notesSlide+xml"/>
  <Override PartName="/ppt/slides/slide20.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notesSlides/notesSlide21.xml" ContentType="application/vnd.openxmlformats-officedocument.presentationml.notes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s/slide18.xml" ContentType="application/vnd.openxmlformats-officedocument.presentationml.slide+xml"/>
  <Override PartName="/ppt/slideLayouts/slideLayout4.xml" ContentType="application/vnd.openxmlformats-officedocument.presentationml.slideLayout+xml"/>
  <Override PartName="/ppt/notesSlides/notesSlide11.xml" ContentType="application/vnd.openxmlformats-officedocument.presentationml.notesSlide+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7.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notesSlides/notesSlide17.xml" ContentType="application/vnd.openxmlformats-officedocument.presentationml.notesSlide+xml"/>
  <Override PartName="/ppt/slides/slide8.xml" ContentType="application/vnd.openxmlformats-officedocument.presentationml.slide+xml"/>
  <Override PartName="/ppt/slideLayouts/slideLayout6.xml" ContentType="application/vnd.openxmlformats-officedocument.presentationml.slideLayout+xml"/>
  <Override PartName="/ppt/slides/slide22.xml" ContentType="application/vnd.openxmlformats-officedocument.presentationml.slide+xml"/>
  <Override PartName="/docProps/app.xml" ContentType="application/vnd.openxmlformats-officedocument.extended-properties+xml"/>
  <Override PartName="/ppt/slides/slide29.xml" ContentType="application/vnd.openxmlformats-officedocument.presentationml.slide+xml"/>
  <Override PartName="/ppt/slideLayouts/slideLayout5.xml" ContentType="application/vnd.openxmlformats-officedocument.presentationml.slideLayout+xml"/>
  <Override PartName="/ppt/slides/slide4.xml" ContentType="application/vnd.openxmlformats-officedocument.presentationml.slide+xml"/>
  <Override PartName="/ppt/slides/slide21.xml" ContentType="application/vnd.openxmlformats-officedocument.presentationml.slide+xml"/>
  <Override PartName="/docProps/core.xml" ContentType="application/vnd.openxmlformats-package.core-properties+xml"/>
  <Override PartName="/ppt/slides/slide19.xml" ContentType="application/vnd.openxmlformats-officedocument.presentationml.slide+xml"/>
  <Override PartName="/ppt/viewProps.xml" ContentType="application/vnd.openxmlformats-officedocument.presentationml.viewProps+xml"/>
  <Override PartName="/ppt/slides/slide11.xml" ContentType="application/vnd.openxmlformats-officedocument.presentationml.slide+xml"/>
  <Override PartName="/ppt/presProps.xml" ContentType="application/vnd.openxmlformats-officedocument.presentationml.presProps+xml"/>
  <Override PartName="/ppt/notesSlides/notesSlide8.xml" ContentType="application/vnd.openxmlformats-officedocument.presentationml.notesSlide+xml"/>
  <Override PartName="/ppt/slides/slide7.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s/slide25.xml" ContentType="application/vnd.openxmlformats-officedocument.presentationml.slide+xml"/>
  <Override PartName="/ppt/notesSlides/notesSlide19.xml" ContentType="application/vnd.openxmlformats-officedocument.presentationml.notesSlide+xml"/>
  <Override PartName="/ppt/presentation.xml" ContentType="application/vnd.openxmlformats-officedocument.presentationml.presentation.main+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15" d="100"/>
          <a:sy n="115" d="100"/>
        </p:scale>
        <p:origin x="684" y="102"/>
      </p:cViewPr>
      <p:guideLst>
        <p:guide pos="1620" orient="horz"/>
        <p:guide pos="288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3" name="Google Shape;3;n"/>
          <p:cNvSpPr>
            <a:spLocks noChangeAspect="1" noGrp="1" noRot="1"/>
          </p:cNvSpPr>
          <p:nvPr>
            <p:ph type="sldImg" idx="2"/>
          </p:nvPr>
        </p:nvSpPr>
        <p:spPr bwMode="auto">
          <a:xfrm>
            <a:off x="381300" y="685800"/>
            <a:ext cx="609607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3" name="Google Shape;73;g187c82bc41c_0_9: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74" name="Google Shape;74;g187c82bc41c_0_9: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EB700FB-E490-B354-BE0A-0218A9AD6C88}"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853012A-7886-39E8-BB48-0416693599D2}"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60C071-742D-4296-5C7B-6EA96DF4F64B}"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810DB2D-26C4-4DE5-190C-5807BCC8000E}"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D82660C-512C-68E9-85EF-EDB32613E36D}"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B107308-BA5A-11AC-E8B5-73F0FFB04D9A}"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9EBF17-99D3-4388-A972-1FD67E319BAB}"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3" name="Google Shape;83;g187c82bc41c_0_15: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84" name="Google Shape;84;g187c82bc41c_0_15: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61F38A1-FC24-0E2E-D6B2-6D911A9003F1}"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2" name="Google Shape;132;g187c82bc41c_0_44: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33" name="Google Shape;133;g187c82bc41c_0_44: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g187c82bc41c_0_32: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3" name="Google Shape;113;g187c82bc41c_0_32: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25E972-895C-75BA-8CE0-6A009FFFB444}"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100EB3-CDF7-5C92-4B73-6DAD1DA3332D}"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 name="Google Shape;93;g187c82bc41c_0_2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4" name="Google Shape;94;g187c82bc41c_0_21:notes"/>
          <p:cNvSpPr txBox="1">
            <a:spLocks noGrp="1"/>
          </p:cNvSpPr>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10" name="Google Shape;10;p2"/>
          <p:cNvSpPr txBox="1">
            <a:spLocks noGrp="1"/>
          </p:cNvSpPr>
          <p:nvPr>
            <p:ph type="ctrTitle"/>
          </p:nvPr>
        </p:nvSpPr>
        <p:spPr bwMode="auto">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a:defRPr/>
            </a:pPr>
            <a:endParaRPr/>
          </a:p>
        </p:txBody>
      </p:sp>
      <p:sp>
        <p:nvSpPr>
          <p:cNvPr id="11" name="Google Shape;11;p2"/>
          <p:cNvSpPr txBox="1">
            <a:spLocks noGrp="1"/>
          </p:cNvSpPr>
          <p:nvPr>
            <p:ph type="subTitle" idx="1"/>
          </p:nvPr>
        </p:nvSpPr>
        <p:spPr bwMode="auto">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a:defRPr/>
            </a:pPr>
            <a:endParaRPr/>
          </a:p>
        </p:txBody>
      </p:sp>
      <p:sp>
        <p:nvSpPr>
          <p:cNvPr id="12" name="Google Shape;12;p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ig number" preserve="0" showMasterPhAnim="0" showMasterSp="1" userDrawn="1">
  <p:cSld name="BIG_NUMBER">
    <p:spTree>
      <p:nvGrpSpPr>
        <p:cNvPr id="1" name=""/>
        <p:cNvGrpSpPr/>
        <p:nvPr/>
      </p:nvGrpSpPr>
      <p:grpSpPr bwMode="auto">
        <a:xfrm>
          <a:off x="0" y="0"/>
          <a:ext cx="0" cy="0"/>
          <a:chOff x="0" y="0"/>
          <a:chExt cx="0" cy="0"/>
        </a:xfrm>
      </p:grpSpPr>
      <p:sp>
        <p:nvSpPr>
          <p:cNvPr id="45" name="Google Shape;45;p11"/>
          <p:cNvSpPr txBox="1">
            <a:spLocks noGrp="1"/>
          </p:cNvSpPr>
          <p:nvPr>
            <p:ph type="title" hasCustomPrompt="1"/>
          </p:nvPr>
        </p:nvSpPr>
        <p:spPr bwMode="auto">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a:defRPr/>
            </a:pPr>
            <a:r>
              <a:rPr/>
              <a:t>xx%</a:t>
            </a:r>
            <a:endParaRPr/>
          </a:p>
        </p:txBody>
      </p:sp>
      <p:sp>
        <p:nvSpPr>
          <p:cNvPr id="46" name="Google Shape;46;p11"/>
          <p:cNvSpPr txBox="1">
            <a:spLocks noGrp="1"/>
          </p:cNvSpPr>
          <p:nvPr>
            <p:ph type="body" idx="1"/>
          </p:nvPr>
        </p:nvSpPr>
        <p:spPr bwMode="auto">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a:defRPr/>
            </a:pPr>
            <a:endParaRPr/>
          </a:p>
        </p:txBody>
      </p:sp>
      <p:sp>
        <p:nvSpPr>
          <p:cNvPr id="47" name="Google Shape;47;p11"/>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49" name="Google Shape;49;p1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14" name="Google Shape;14;p3"/>
          <p:cNvSpPr txBox="1">
            <a:spLocks noGrp="1"/>
          </p:cNvSpPr>
          <p:nvPr>
            <p:ph type="title"/>
          </p:nvPr>
        </p:nvSpPr>
        <p:spPr bwMode="auto">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endParaRPr/>
          </a:p>
        </p:txBody>
      </p:sp>
      <p:sp>
        <p:nvSpPr>
          <p:cNvPr id="15" name="Google Shape;15;p3"/>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showMasterSp="1" type="tx" userDrawn="1">
  <p:cSld name="TITLE_AND_BODY">
    <p:spTree>
      <p:nvGrpSpPr>
        <p:cNvPr id="1" name=""/>
        <p:cNvGrpSpPr/>
        <p:nvPr/>
      </p:nvGrpSpPr>
      <p:grpSpPr bwMode="auto">
        <a:xfrm>
          <a:off x="0" y="0"/>
          <a:ext cx="0" cy="0"/>
          <a:chOff x="0" y="0"/>
          <a:chExt cx="0" cy="0"/>
        </a:xfrm>
      </p:grpSpPr>
      <p:sp>
        <p:nvSpPr>
          <p:cNvPr id="17" name="Google Shape;17;p4"/>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18" name="Google Shape;18;p4"/>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19" name="Google Shape;19;p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two columns" preserve="0" showMasterPhAnim="0" showMasterSp="1" type="twoColTx" userDrawn="1">
  <p:cSld name="TITLE_AND_TWO_COLUMNS">
    <p:spTree>
      <p:nvGrpSpPr>
        <p:cNvPr id="1" name=""/>
        <p:cNvGrpSpPr/>
        <p:nvPr/>
      </p:nvGrpSpPr>
      <p:grpSpPr bwMode="auto">
        <a:xfrm>
          <a:off x="0" y="0"/>
          <a:ext cx="0" cy="0"/>
          <a:chOff x="0" y="0"/>
          <a:chExt cx="0" cy="0"/>
        </a:xfrm>
      </p:grpSpPr>
      <p:sp>
        <p:nvSpPr>
          <p:cNvPr id="21" name="Google Shape;21;p5"/>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2" name="Google Shape;22;p5"/>
          <p:cNvSpPr txBox="1">
            <a:spLocks noGrp="1"/>
          </p:cNvSpPr>
          <p:nvPr>
            <p:ph type="body" idx="1"/>
          </p:nvPr>
        </p:nvSpPr>
        <p:spPr bwMode="auto">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23" name="Google Shape;23;p5"/>
          <p:cNvSpPr txBox="1">
            <a:spLocks noGrp="1"/>
          </p:cNvSpPr>
          <p:nvPr>
            <p:ph type="body" idx="2"/>
          </p:nvPr>
        </p:nvSpPr>
        <p:spPr bwMode="auto">
          <a:xfrm>
            <a:off x="4832399"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24" name="Google Shape;24;p5"/>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26" name="Google Shape;26;p6"/>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7" name="Google Shape;27;p6"/>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One column text" preserve="0" showMasterPhAnim="0" showMasterSp="1" userDrawn="1">
  <p:cSld name="ONE_COLUMN_TEXT">
    <p:spTree>
      <p:nvGrpSpPr>
        <p:cNvPr id="1" name=""/>
        <p:cNvGrpSpPr/>
        <p:nvPr/>
      </p:nvGrpSpPr>
      <p:grpSpPr bwMode="auto">
        <a:xfrm>
          <a:off x="0" y="0"/>
          <a:ext cx="0" cy="0"/>
          <a:chOff x="0" y="0"/>
          <a:chExt cx="0" cy="0"/>
        </a:xfrm>
      </p:grpSpPr>
      <p:sp>
        <p:nvSpPr>
          <p:cNvPr id="29" name="Google Shape;29;p7"/>
          <p:cNvSpPr txBox="1">
            <a:spLocks noGrp="1"/>
          </p:cNvSpPr>
          <p:nvPr>
            <p:ph type="title"/>
          </p:nvPr>
        </p:nvSpPr>
        <p:spPr bwMode="auto">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a:defRPr/>
            </a:pPr>
            <a:endParaRPr/>
          </a:p>
        </p:txBody>
      </p:sp>
      <p:sp>
        <p:nvSpPr>
          <p:cNvPr id="30" name="Google Shape;30;p7"/>
          <p:cNvSpPr txBox="1">
            <a:spLocks noGrp="1"/>
          </p:cNvSpPr>
          <p:nvPr>
            <p:ph type="body" idx="1"/>
          </p:nvPr>
        </p:nvSpPr>
        <p:spPr bwMode="auto">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31" name="Google Shape;31;p7"/>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in point" preserve="0" showMasterPhAnim="0" showMasterSp="1" userDrawn="1">
  <p:cSld name="MAIN_POINT">
    <p:spTree>
      <p:nvGrpSpPr>
        <p:cNvPr id="1" name=""/>
        <p:cNvGrpSpPr/>
        <p:nvPr/>
      </p:nvGrpSpPr>
      <p:grpSpPr bwMode="auto">
        <a:xfrm>
          <a:off x="0" y="0"/>
          <a:ext cx="0" cy="0"/>
          <a:chOff x="0" y="0"/>
          <a:chExt cx="0" cy="0"/>
        </a:xfrm>
      </p:grpSpPr>
      <p:sp>
        <p:nvSpPr>
          <p:cNvPr id="33" name="Google Shape;33;p8"/>
          <p:cNvSpPr txBox="1">
            <a:spLocks noGrp="1"/>
          </p:cNvSpPr>
          <p:nvPr>
            <p:ph type="title"/>
          </p:nvPr>
        </p:nvSpPr>
        <p:spPr bwMode="auto">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endParaRPr/>
          </a:p>
        </p:txBody>
      </p:sp>
      <p:sp>
        <p:nvSpPr>
          <p:cNvPr id="34" name="Google Shape;34;p8"/>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title and description" preserve="0" showMasterPhAnim="0" showMasterSp="1" userDrawn="1">
  <p:cSld name="SECTION_TITLE_AND_DESCRIPTION">
    <p:spTree>
      <p:nvGrpSpPr>
        <p:cNvPr id="1" name=""/>
        <p:cNvGrpSpPr/>
        <p:nvPr/>
      </p:nvGrpSpPr>
      <p:grpSpPr bwMode="auto">
        <a:xfrm>
          <a:off x="0" y="0"/>
          <a:ext cx="0" cy="0"/>
          <a:chOff x="0" y="0"/>
          <a:chExt cx="0" cy="0"/>
        </a:xfrm>
      </p:grpSpPr>
      <p:sp>
        <p:nvSpPr>
          <p:cNvPr id="36" name="Google Shape;36;p9"/>
          <p:cNvSpPr/>
          <p:nvPr/>
        </p:nvSpPr>
        <p:spPr bwMode="auto">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37" name="Google Shape;37;p9"/>
          <p:cNvSpPr txBox="1">
            <a:spLocks noGrp="1"/>
          </p:cNvSpPr>
          <p:nvPr>
            <p:ph type="title"/>
          </p:nvPr>
        </p:nvSpPr>
        <p:spPr bwMode="auto">
          <a:xfrm>
            <a:off x="265500" y="1233175"/>
            <a:ext cx="4045199"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endParaRPr/>
          </a:p>
        </p:txBody>
      </p:sp>
      <p:sp>
        <p:nvSpPr>
          <p:cNvPr id="38" name="Google Shape;38;p9"/>
          <p:cNvSpPr txBox="1">
            <a:spLocks noGrp="1"/>
          </p:cNvSpPr>
          <p:nvPr>
            <p:ph type="subTitle" idx="1"/>
          </p:nvPr>
        </p:nvSpPr>
        <p:spPr bwMode="auto">
          <a:xfrm>
            <a:off x="265500" y="2803075"/>
            <a:ext cx="4045199" cy="1235099"/>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39" name="Google Shape;39;p9"/>
          <p:cNvSpPr txBox="1">
            <a:spLocks noGrp="1"/>
          </p:cNvSpPr>
          <p:nvPr>
            <p:ph type="body" idx="2"/>
          </p:nvPr>
        </p:nvSpPr>
        <p:spPr bwMode="auto">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40" name="Google Shape;40;p9"/>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aption" preserve="0" showMasterPhAnim="0" showMasterSp="1" userDrawn="1">
  <p:cSld name="CAPTION_ONLY">
    <p:spTree>
      <p:nvGrpSpPr>
        <p:cNvPr id="1" name=""/>
        <p:cNvGrpSpPr/>
        <p:nvPr/>
      </p:nvGrpSpPr>
      <p:grpSpPr bwMode="auto">
        <a:xfrm>
          <a:off x="0" y="0"/>
          <a:ext cx="0" cy="0"/>
          <a:chOff x="0" y="0"/>
          <a:chExt cx="0" cy="0"/>
        </a:xfrm>
      </p:grpSpPr>
      <p:sp>
        <p:nvSpPr>
          <p:cNvPr id="42" name="Google Shape;42;p10"/>
          <p:cNvSpPr txBox="1">
            <a:spLocks noGrp="1"/>
          </p:cNvSpPr>
          <p:nvPr>
            <p:ph type="body" idx="1"/>
          </p:nvPr>
        </p:nvSpPr>
        <p:spPr bwMode="auto">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a:defRPr/>
            </a:pPr>
            <a:endParaRPr/>
          </a:p>
        </p:txBody>
      </p:sp>
      <p:sp>
        <p:nvSpPr>
          <p:cNvPr id="43" name="Google Shape;43;p10"/>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GB"/>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simple-light-2">
    <p:bg>
      <p:bgPr shadeToTitle="0">
        <a:solidFill>
          <a:schemeClr val="lt1"/>
        </a:solidFill>
      </p:bgPr>
    </p:bg>
    <p:spTree>
      <p:nvGrpSpPr>
        <p:cNvPr id="1" name=""/>
        <p:cNvGrpSpPr/>
        <p:nvPr/>
      </p:nvGrpSpPr>
      <p:grpSpPr bwMode="auto">
        <a:xfrm>
          <a:off x="0" y="0"/>
          <a:ext cx="0" cy="0"/>
          <a:chOff x="0" y="0"/>
          <a:chExt cx="0" cy="0"/>
        </a:xfrm>
      </p:grpSpPr>
      <p:sp>
        <p:nvSpPr>
          <p:cNvPr id="6" name="Google Shape;6;p1"/>
          <p:cNvSpPr txBox="1">
            <a:spLocks noGrp="1"/>
          </p:cNvSpPr>
          <p:nvPr>
            <p:ph type="title"/>
          </p:nvPr>
        </p:nvSpPr>
        <p:spPr bwMode="auto">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a:defRPr/>
            </a:pPr>
            <a:endParaRPr/>
          </a:p>
        </p:txBody>
      </p:sp>
      <p:sp>
        <p:nvSpPr>
          <p:cNvPr id="7" name="Google Shape;7;p1"/>
          <p:cNvSpPr txBox="1">
            <a:spLocks noGrp="1"/>
          </p:cNvSpPr>
          <p:nvPr>
            <p:ph type="body" idx="1"/>
          </p:nvPr>
        </p:nvSpPr>
        <p:spPr bwMode="auto">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4999"/>
              </a:lnSpc>
              <a:spcBef>
                <a:spcPts val="0"/>
              </a:spcBef>
              <a:spcAft>
                <a:spcPts val="0"/>
              </a:spcAft>
              <a:buClr>
                <a:schemeClr val="dk2"/>
              </a:buClr>
              <a:buSzPts val="1800"/>
              <a:buChar char="●"/>
              <a:defRPr sz="1800">
                <a:solidFill>
                  <a:schemeClr val="dk2"/>
                </a:solidFill>
              </a:defRPr>
            </a:lvl1pPr>
            <a:lvl2pPr marL="914400" lvl="1" indent="-317500">
              <a:lnSpc>
                <a:spcPct val="114999"/>
              </a:lnSpc>
              <a:spcBef>
                <a:spcPts val="0"/>
              </a:spcBef>
              <a:spcAft>
                <a:spcPts val="0"/>
              </a:spcAft>
              <a:buClr>
                <a:schemeClr val="dk2"/>
              </a:buClr>
              <a:buSzPts val="1400"/>
              <a:buChar char="○"/>
              <a:defRPr>
                <a:solidFill>
                  <a:schemeClr val="dk2"/>
                </a:solidFill>
              </a:defRPr>
            </a:lvl2pPr>
            <a:lvl3pPr marL="1371600" lvl="2" indent="-317500">
              <a:lnSpc>
                <a:spcPct val="114999"/>
              </a:lnSpc>
              <a:spcBef>
                <a:spcPts val="0"/>
              </a:spcBef>
              <a:spcAft>
                <a:spcPts val="0"/>
              </a:spcAft>
              <a:buClr>
                <a:schemeClr val="dk2"/>
              </a:buClr>
              <a:buSzPts val="1400"/>
              <a:buChar char="■"/>
              <a:defRPr>
                <a:solidFill>
                  <a:schemeClr val="dk2"/>
                </a:solidFill>
              </a:defRPr>
            </a:lvl3pPr>
            <a:lvl4pPr marL="1828800" lvl="3" indent="-317500">
              <a:lnSpc>
                <a:spcPct val="114999"/>
              </a:lnSpc>
              <a:spcBef>
                <a:spcPts val="0"/>
              </a:spcBef>
              <a:spcAft>
                <a:spcPts val="0"/>
              </a:spcAft>
              <a:buClr>
                <a:schemeClr val="dk2"/>
              </a:buClr>
              <a:buSzPts val="1400"/>
              <a:buChar char="●"/>
              <a:defRPr>
                <a:solidFill>
                  <a:schemeClr val="dk2"/>
                </a:solidFill>
              </a:defRPr>
            </a:lvl4pPr>
            <a:lvl5pPr marL="2286000" lvl="4" indent="-317500">
              <a:lnSpc>
                <a:spcPct val="114999"/>
              </a:lnSpc>
              <a:spcBef>
                <a:spcPts val="0"/>
              </a:spcBef>
              <a:spcAft>
                <a:spcPts val="0"/>
              </a:spcAft>
              <a:buClr>
                <a:schemeClr val="dk2"/>
              </a:buClr>
              <a:buSzPts val="1400"/>
              <a:buChar char="○"/>
              <a:defRPr>
                <a:solidFill>
                  <a:schemeClr val="dk2"/>
                </a:solidFill>
              </a:defRPr>
            </a:lvl5pPr>
            <a:lvl6pPr marL="2743200" lvl="5" indent="-317500">
              <a:lnSpc>
                <a:spcPct val="114999"/>
              </a:lnSpc>
              <a:spcBef>
                <a:spcPts val="0"/>
              </a:spcBef>
              <a:spcAft>
                <a:spcPts val="0"/>
              </a:spcAft>
              <a:buClr>
                <a:schemeClr val="dk2"/>
              </a:buClr>
              <a:buSzPts val="1400"/>
              <a:buChar char="■"/>
              <a:defRPr>
                <a:solidFill>
                  <a:schemeClr val="dk2"/>
                </a:solidFill>
              </a:defRPr>
            </a:lvl6pPr>
            <a:lvl7pPr marL="3200400" lvl="6" indent="-317500">
              <a:lnSpc>
                <a:spcPct val="114999"/>
              </a:lnSpc>
              <a:spcBef>
                <a:spcPts val="0"/>
              </a:spcBef>
              <a:spcAft>
                <a:spcPts val="0"/>
              </a:spcAft>
              <a:buClr>
                <a:schemeClr val="dk2"/>
              </a:buClr>
              <a:buSzPts val="1400"/>
              <a:buChar char="●"/>
              <a:defRPr>
                <a:solidFill>
                  <a:schemeClr val="dk2"/>
                </a:solidFill>
              </a:defRPr>
            </a:lvl7pPr>
            <a:lvl8pPr marL="3657600" lvl="7" indent="-317500">
              <a:lnSpc>
                <a:spcPct val="114999"/>
              </a:lnSpc>
              <a:spcBef>
                <a:spcPts val="0"/>
              </a:spcBef>
              <a:spcAft>
                <a:spcPts val="0"/>
              </a:spcAft>
              <a:buClr>
                <a:schemeClr val="dk2"/>
              </a:buClr>
              <a:buSzPts val="1400"/>
              <a:buChar char="○"/>
              <a:defRPr>
                <a:solidFill>
                  <a:schemeClr val="dk2"/>
                </a:solidFill>
              </a:defRPr>
            </a:lvl8pPr>
            <a:lvl9pPr marL="4114800" lvl="8" indent="-317500">
              <a:lnSpc>
                <a:spcPct val="114999"/>
              </a:lnSpc>
              <a:spcBef>
                <a:spcPts val="0"/>
              </a:spcBef>
              <a:spcAft>
                <a:spcPts val="0"/>
              </a:spcAft>
              <a:buClr>
                <a:schemeClr val="dk2"/>
              </a:buClr>
              <a:buSzPts val="1400"/>
              <a:buChar char="■"/>
              <a:defRPr>
                <a:solidFill>
                  <a:schemeClr val="dk2"/>
                </a:solidFill>
              </a:defRPr>
            </a:lvl9pPr>
          </a:lstStyle>
          <a:p>
            <a:pPr>
              <a:defRPr/>
            </a:pPr>
            <a:endParaRPr/>
          </a:p>
        </p:txBody>
      </p:sp>
      <p:sp>
        <p:nvSpPr>
          <p:cNvPr id="8" name="Google Shape;8;p1"/>
          <p:cNvSpPr txBox="1">
            <a:spLocks noGrp="1"/>
          </p:cNvSpPr>
          <p:nvPr>
            <p:ph type="sldNum" idx="12"/>
          </p:nvPr>
        </p:nvSpPr>
        <p:spPr bwMode="auto">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a:spcBef>
                <a:spcPts val="0"/>
              </a:spcBef>
              <a:spcAft>
                <a:spcPts val="0"/>
              </a:spcAft>
              <a:buNone/>
              <a:defRPr/>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8" name="Google Shape;78;p15"/>
          <p:cNvSpPr/>
          <p:nvPr/>
        </p:nvSpPr>
        <p:spPr bwMode="auto">
          <a:xfrm>
            <a:off x="21924" y="4917825"/>
            <a:ext cx="91221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79" name="Google Shape;79;p15"/>
          <p:cNvPicPr/>
          <p:nvPr/>
        </p:nvPicPr>
        <p:blipFill>
          <a:blip r:embed="rId3">
            <a:alphaModFix/>
          </a:blip>
          <a:srcRect l="0" t="357" r="0" b="355"/>
          <a:stretch/>
        </p:blipFill>
        <p:spPr bwMode="auto">
          <a:xfrm>
            <a:off x="0" y="-68525"/>
            <a:ext cx="715125" cy="5212027"/>
          </a:xfrm>
          <a:prstGeom prst="rect">
            <a:avLst/>
          </a:prstGeom>
          <a:noFill/>
          <a:ln>
            <a:noFill/>
          </a:ln>
        </p:spPr>
      </p:pic>
      <p:sp>
        <p:nvSpPr>
          <p:cNvPr id="8" name="Rectangle 7"/>
          <p:cNvSpPr/>
          <p:nvPr/>
        </p:nvSpPr>
        <p:spPr bwMode="auto">
          <a:xfrm>
            <a:off x="826263" y="562281"/>
            <a:ext cx="7856964" cy="3627479"/>
          </a:xfrm>
          <a:prstGeom prst="rect">
            <a:avLst/>
          </a:prstGeom>
        </p:spPr>
        <p:txBody>
          <a:bodyPr wrap="square">
            <a:spAutoFit/>
          </a:bodyPr>
          <a:lstStyle/>
          <a:p>
            <a:pPr algn="ctr">
              <a:defRPr/>
            </a:pPr>
            <a:r>
              <a:rPr lang="en-US" sz="3200" b="1">
                <a:latin typeface="Times New Roman"/>
                <a:cs typeface="Times New Roman"/>
              </a:rPr>
              <a:t>Project Presentation</a:t>
            </a:r>
            <a:endParaRPr/>
          </a:p>
          <a:p>
            <a:pPr algn="ctr">
              <a:defRPr/>
            </a:pPr>
            <a:r>
              <a:rPr lang="en-US" sz="1600">
                <a:latin typeface="Times New Roman"/>
                <a:cs typeface="Times New Roman"/>
              </a:rPr>
              <a:t>on</a:t>
            </a:r>
            <a:endParaRPr/>
          </a:p>
          <a:p>
            <a:pPr algn="ctr">
              <a:defRPr/>
            </a:pPr>
            <a:r>
              <a:rPr lang="en-IN" sz="1600" i="1">
                <a:latin typeface="Times New Roman"/>
                <a:cs typeface="Times New Roman"/>
              </a:rPr>
              <a:t>Peace : </a:t>
            </a:r>
            <a:r>
              <a:rPr lang="en-IN" sz="1600" i="0">
                <a:latin typeface="Times New Roman"/>
                <a:cs typeface="Times New Roman"/>
              </a:rPr>
              <a:t>The Mental Stability</a:t>
            </a:r>
            <a:endParaRPr lang="en-IN" sz="1600" i="0">
              <a:latin typeface="Times New Roman"/>
              <a:cs typeface="Times New Roman"/>
            </a:endParaRPr>
          </a:p>
          <a:p>
            <a:pPr algn="ctr">
              <a:defRPr/>
            </a:pPr>
            <a:endParaRPr sz="1600" i="0">
              <a:latin typeface="Times New Roman"/>
              <a:cs typeface="Times New Roman"/>
            </a:endParaRPr>
          </a:p>
          <a:p>
            <a:pPr algn="ctr">
              <a:defRPr/>
            </a:pPr>
            <a:r>
              <a:rPr lang="en-US">
                <a:latin typeface="Times New Roman"/>
                <a:cs typeface="Times New Roman"/>
              </a:rPr>
              <a:t>Presented by : </a:t>
            </a:r>
            <a:endParaRPr/>
          </a:p>
          <a:p>
            <a:pPr algn="ctr">
              <a:defRPr/>
            </a:pPr>
            <a:r>
              <a:rPr lang="en-US" sz="1600">
                <a:latin typeface="Times New Roman"/>
                <a:cs typeface="Times New Roman"/>
              </a:rPr>
              <a:t>M</a:t>
            </a:r>
            <a:r>
              <a:rPr lang="en-IN" sz="1600">
                <a:latin typeface="Times New Roman"/>
                <a:cs typeface="Times New Roman"/>
              </a:rPr>
              <a:t>iss. Samreen Bhinder</a:t>
            </a:r>
            <a:endParaRPr lang="en-IN" sz="1600">
              <a:latin typeface="Times New Roman"/>
              <a:cs typeface="Times New Roman"/>
            </a:endParaRPr>
          </a:p>
          <a:p>
            <a:pPr algn="ctr">
              <a:defRPr/>
            </a:pPr>
            <a:r>
              <a:rPr lang="en-IN" sz="1600">
                <a:latin typeface="Times New Roman"/>
                <a:cs typeface="Times New Roman"/>
              </a:rPr>
              <a:t>Mstr. Yash Choudhury</a:t>
            </a:r>
            <a:endParaRPr/>
          </a:p>
          <a:p>
            <a:pPr algn="ctr">
              <a:defRPr/>
            </a:pPr>
            <a:r>
              <a:rPr lang="en-US">
                <a:latin typeface="Times New Roman"/>
                <a:cs typeface="Times New Roman"/>
              </a:rPr>
              <a:t>(MCA Second Year </a:t>
            </a:r>
            <a:r>
              <a:rPr lang="en-US">
                <a:latin typeface="Times New Roman"/>
                <a:cs typeface="Times New Roman"/>
              </a:rPr>
              <a:t>Semester III)</a:t>
            </a:r>
            <a:endParaRPr lang="en-US">
              <a:latin typeface="Times New Roman"/>
              <a:cs typeface="Times New Roman"/>
            </a:endParaRPr>
          </a:p>
          <a:p>
            <a:pPr algn="ctr">
              <a:defRPr/>
            </a:pPr>
            <a:endParaRPr lang="en-US">
              <a:latin typeface="Times New Roman"/>
              <a:cs typeface="Times New Roman"/>
            </a:endParaRPr>
          </a:p>
          <a:p>
            <a:pPr algn="ctr">
              <a:defRPr/>
            </a:pPr>
            <a:r>
              <a:rPr lang="en-US">
                <a:latin typeface="Times New Roman"/>
                <a:cs typeface="Times New Roman"/>
              </a:rPr>
              <a:t>Under the Guidance of </a:t>
            </a:r>
            <a:endParaRPr/>
          </a:p>
          <a:p>
            <a:pPr algn="ctr">
              <a:defRPr/>
            </a:pPr>
            <a:r>
              <a:rPr lang="en-IN" sz="1600">
                <a:latin typeface="Times New Roman"/>
                <a:cs typeface="Times New Roman"/>
              </a:rPr>
              <a:t>Ayesha Mam</a:t>
            </a:r>
            <a:endParaRPr lang="en-US">
              <a:latin typeface="Times New Roman"/>
              <a:cs typeface="Times New Roman"/>
            </a:endParaRPr>
          </a:p>
          <a:p>
            <a:pPr algn="ctr">
              <a:defRPr/>
            </a:pPr>
            <a:r>
              <a:rPr lang="en-US" sz="2800"/>
              <a:t> </a:t>
            </a:r>
            <a:r>
              <a:rPr lang="en-US" sz="1600" b="1">
                <a:latin typeface="Times New Roman"/>
                <a:cs typeface="Times New Roman"/>
              </a:rPr>
              <a:t>Department of Computer Applications</a:t>
            </a:r>
            <a:endParaRPr/>
          </a:p>
          <a:p>
            <a:pPr algn="ctr">
              <a:defRPr/>
            </a:pPr>
            <a:r>
              <a:rPr lang="en-US" sz="1600" b="1">
                <a:latin typeface="Times New Roman"/>
                <a:cs typeface="Times New Roman"/>
              </a:rPr>
              <a:t>G H Raisoni University, Amravati</a:t>
            </a:r>
            <a:endParaRPr/>
          </a:p>
          <a:p>
            <a:pPr algn="ctr">
              <a:defRPr/>
            </a:pPr>
            <a:r>
              <a:rPr lang="en-US" sz="1600" b="1">
                <a:latin typeface="Times New Roman"/>
                <a:cs typeface="Times New Roman"/>
              </a:rPr>
              <a:t>Academic </a:t>
            </a:r>
            <a:r>
              <a:rPr lang="en-US" sz="1600" b="1">
                <a:latin typeface="Times New Roman"/>
                <a:cs typeface="Times New Roman"/>
              </a:rPr>
              <a:t>Session:2024-25</a:t>
            </a:r>
            <a:endParaRPr lang="en-US" sz="1000"/>
          </a:p>
        </p:txBody>
      </p:sp>
      <p:pic>
        <p:nvPicPr>
          <p:cNvPr id="2" name="Picture 1"/>
          <p:cNvPicPr>
            <a:picLocks noChangeAspect="1"/>
          </p:cNvPicPr>
          <p:nvPr/>
        </p:nvPicPr>
        <p:blipFill>
          <a:blip r:embed="rId4"/>
          <a:stretch/>
        </p:blipFill>
        <p:spPr bwMode="auto">
          <a:xfrm>
            <a:off x="3458095" y="4223290"/>
            <a:ext cx="258587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5" y="445025"/>
            <a:ext cx="3915172" cy="761700"/>
          </a:xfrm>
          <a:prstGeom prst="rect">
            <a:avLst/>
          </a:prstGeom>
        </p:spPr>
        <p:txBody>
          <a:bodyPr spcFirstLastPara="1" wrap="square" lIns="91425" tIns="91425" rIns="91425" bIns="91425" anchor="ctr" anchorCtr="0">
            <a:normAutofit/>
          </a:bodyPr>
          <a:lstStyle/>
          <a:p>
            <a:pPr lvl="0">
              <a:defRPr/>
            </a:pPr>
            <a:r>
              <a:rPr lang="en-US" b="1">
                <a:solidFill>
                  <a:schemeClr val="tx1"/>
                </a:solidFill>
                <a:latin typeface="Montserrat"/>
                <a:ea typeface="Montserrat"/>
                <a:cs typeface="Montserrat"/>
              </a:rPr>
              <a:t>Key Observations</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850026" y="1076739"/>
            <a:ext cx="7713179" cy="3261277"/>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just">
              <a:spcAft>
                <a:spcPts val="1199"/>
              </a:spcAft>
              <a:buNone/>
              <a:defRPr/>
            </a:pPr>
            <a:r>
              <a:rPr lang="en-GB" sz="1400" b="0" i="0" u="none" strike="noStrike" cap="none" spc="0">
                <a:solidFill>
                  <a:schemeClr val="dk1"/>
                </a:solidFill>
                <a:latin typeface="Arial"/>
                <a:ea typeface="Arial"/>
                <a:cs typeface="Arial"/>
              </a:rPr>
              <a:t>The key observations of the mental therapy applications are:</a:t>
            </a:r>
            <a:endParaRPr sz="1400">
              <a:solidFill>
                <a:schemeClr val="dk1"/>
              </a:solidFill>
              <a:latin typeface="Arial"/>
              <a:ea typeface="Arial"/>
              <a:cs typeface="Arial"/>
            </a:endParaRPr>
          </a:p>
          <a:p>
            <a:pPr lvl="0" algn="just">
              <a:spcAft>
                <a:spcPts val="1198"/>
              </a:spcAft>
              <a:defRPr/>
            </a:pPr>
            <a:r>
              <a:rPr lang="en-GB" sz="1400" b="0" i="0" u="none" strike="noStrike" cap="none" spc="0">
                <a:solidFill>
                  <a:schemeClr val="dk1"/>
                </a:solidFill>
                <a:latin typeface="Arial"/>
                <a:ea typeface="Arial"/>
                <a:cs typeface="Arial"/>
              </a:rPr>
              <a:t>You can create a profile inside th</a:t>
            </a:r>
            <a:r>
              <a:rPr lang="en-IN" sz="1400" b="0" i="0" u="none" strike="noStrike" cap="none" spc="0">
                <a:solidFill>
                  <a:schemeClr val="dk1"/>
                </a:solidFill>
                <a:latin typeface="Arial"/>
                <a:ea typeface="Arial"/>
                <a:cs typeface="Arial"/>
              </a:rPr>
              <a:t>is application and take therapy as needed.</a:t>
            </a:r>
            <a:endParaRPr sz="1400">
              <a:solidFill>
                <a:schemeClr val="dk1"/>
              </a:solidFill>
              <a:latin typeface="Arial"/>
              <a:ea typeface="Arial"/>
              <a:cs typeface="Arial"/>
            </a:endParaRPr>
          </a:p>
          <a:p>
            <a:pPr lvl="0" algn="just">
              <a:lnSpc>
                <a:spcPct val="80000"/>
              </a:lnSpc>
              <a:spcAft>
                <a:spcPts val="1198"/>
              </a:spcAft>
              <a:defRPr/>
            </a:pPr>
            <a:r>
              <a:rPr lang="en-GB" sz="1400" b="0" i="0" u="none" strike="noStrike" cap="none" spc="0">
                <a:solidFill>
                  <a:schemeClr val="dk1"/>
                </a:solidFill>
                <a:latin typeface="Arial"/>
                <a:ea typeface="Arial"/>
                <a:cs typeface="Arial"/>
              </a:rPr>
              <a:t>It consists of a space where you can do your journaling, write notes or whatever comes to your mind, and all this will be confidential.</a:t>
            </a:r>
            <a:endParaRPr sz="1400">
              <a:solidFill>
                <a:schemeClr val="dk1"/>
              </a:solidFill>
              <a:latin typeface="Arial"/>
              <a:ea typeface="Arial"/>
              <a:cs typeface="Arial"/>
            </a:endParaRPr>
          </a:p>
          <a:p>
            <a:pPr lvl="0" algn="just">
              <a:lnSpc>
                <a:spcPct val="80000"/>
              </a:lnSpc>
              <a:spcAft>
                <a:spcPts val="1198"/>
              </a:spcAft>
              <a:defRPr/>
            </a:pPr>
            <a:r>
              <a:rPr lang="en-GB" sz="1400" b="0" i="0" u="none" strike="noStrike" cap="none" spc="0">
                <a:solidFill>
                  <a:schemeClr val="dk1"/>
                </a:solidFill>
                <a:latin typeface="Arial"/>
                <a:ea typeface="Arial"/>
                <a:cs typeface="Arial"/>
              </a:rPr>
              <a:t>It consists of </a:t>
            </a:r>
            <a:r>
              <a:rPr lang="en-IN" sz="1400" b="0" i="0" u="none" strike="noStrike" cap="none" spc="0">
                <a:solidFill>
                  <a:schemeClr val="dk1"/>
                </a:solidFill>
                <a:latin typeface="Arial"/>
                <a:ea typeface="Arial"/>
                <a:cs typeface="Arial"/>
              </a:rPr>
              <a:t>youtube videos links like meditation, excercises and also some calm and relaxing music for people with anxiety and stress.</a:t>
            </a:r>
            <a:endParaRPr sz="1400">
              <a:solidFill>
                <a:schemeClr val="dk1"/>
              </a:solidFill>
              <a:latin typeface="Arial"/>
              <a:ea typeface="Arial"/>
              <a:cs typeface="Arial"/>
            </a:endParaRPr>
          </a:p>
          <a:p>
            <a:pPr lvl="0" algn="just">
              <a:lnSpc>
                <a:spcPct val="80000"/>
              </a:lnSpc>
              <a:spcAft>
                <a:spcPts val="1198"/>
              </a:spcAft>
              <a:defRPr/>
            </a:pPr>
            <a:r>
              <a:rPr lang="en-GB" sz="1400" b="0" i="0" u="none" strike="noStrike" cap="none" spc="0">
                <a:solidFill>
                  <a:schemeClr val="dk1"/>
                </a:solidFill>
                <a:latin typeface="Arial"/>
                <a:ea typeface="Arial"/>
                <a:cs typeface="Arial"/>
              </a:rPr>
              <a:t>It consists a section in which </a:t>
            </a:r>
            <a:r>
              <a:rPr lang="en-IN" sz="1400" b="0" i="0" u="none" strike="noStrike" cap="none" spc="0">
                <a:solidFill>
                  <a:schemeClr val="dk1"/>
                </a:solidFill>
                <a:latin typeface="Arial"/>
                <a:ea typeface="Arial"/>
                <a:cs typeface="Arial"/>
              </a:rPr>
              <a:t>there is a health tracker, which will track the health of person.</a:t>
            </a:r>
            <a:endParaRPr sz="1400">
              <a:solidFill>
                <a:schemeClr val="dk1"/>
              </a:solidFill>
              <a:latin typeface="Arial"/>
              <a:ea typeface="Arial"/>
              <a:cs typeface="Arial"/>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405661" y="4281479"/>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lvl="0" algn="ctr">
              <a:defRPr/>
            </a:pPr>
            <a:r>
              <a:rPr lang="en-US" b="1">
                <a:solidFill>
                  <a:schemeClr val="bg1"/>
                </a:solidFill>
                <a:latin typeface="Montserrat"/>
                <a:ea typeface="Montserrat"/>
                <a:cs typeface="Montserrat"/>
              </a:rPr>
              <a:t>Proposed System</a:t>
            </a:r>
            <a:endParaRPr lang="en-US" b="1">
              <a:solidFill>
                <a:schemeClr val="bg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flipH="0" flipV="0">
            <a:off x="1405974" y="76539"/>
            <a:ext cx="3315600" cy="511563"/>
          </a:xfrm>
          <a:prstGeom prst="rect">
            <a:avLst/>
          </a:prstGeom>
        </p:spPr>
        <p:txBody>
          <a:bodyPr spcFirstLastPara="1" vertOverflow="overflow" horzOverflow="overflow" vert="horz" wrap="square" lIns="91423" tIns="91423" rIns="91423" bIns="91423" numCol="1" spcCol="0" rtlCol="0" fromWordArt="0" anchor="ctr" anchorCtr="0" forceAA="0" upright="0" compatLnSpc="0">
            <a:normAutofit fontScale="90000" lnSpcReduction="2000"/>
          </a:bodyPr>
          <a:lstStyle/>
          <a:p>
            <a:pPr lvl="0">
              <a:defRPr/>
            </a:pPr>
            <a:r>
              <a:rPr lang="en-US" b="1">
                <a:solidFill>
                  <a:schemeClr val="tx1"/>
                </a:solidFill>
                <a:latin typeface="Montserrat"/>
                <a:ea typeface="Montserrat"/>
                <a:cs typeface="Montserrat"/>
              </a:rPr>
              <a:t>Proposed System</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1405974" y="535781"/>
            <a:ext cx="7337484" cy="3724592"/>
          </a:xfrm>
          <a:prstGeom prst="rect">
            <a:avLst/>
          </a:prstGeom>
        </p:spPr>
        <p:txBody>
          <a:bodyPr spcFirstLastPara="1" wrap="square" lIns="91423" tIns="91423" rIns="91423" bIns="91423" anchor="t" anchorCtr="0">
            <a:normAutofit/>
          </a:bodyPr>
          <a:lstStyle/>
          <a:p>
            <a:pPr marL="0" lvl="0" indent="0">
              <a:spcAft>
                <a:spcPts val="1200"/>
              </a:spcAft>
              <a:buNone/>
              <a:defRPr/>
            </a:pPr>
            <a:endParaRPr sz="1100">
              <a:solidFill>
                <a:schemeClr val="dk1"/>
              </a:solidFill>
              <a:latin typeface="Montserrat"/>
              <a:ea typeface="Montserrat"/>
              <a:cs typeface="Montserrat"/>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364096" y="4256541"/>
            <a:ext cx="1573965" cy="572958"/>
          </a:xfrm>
          <a:prstGeom prst="rect">
            <a:avLst/>
          </a:prstGeom>
        </p:spPr>
      </p:pic>
      <p:sp>
        <p:nvSpPr>
          <p:cNvPr id="99008822" name="Rectangle 2"/>
          <p:cNvSpPr/>
          <p:nvPr/>
        </p:nvSpPr>
        <p:spPr bwMode="auto">
          <a:xfrm flipH="0" flipV="0">
            <a:off x="4292059" y="588103"/>
            <a:ext cx="1883051" cy="3617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US" sz="1200">
                <a:ln w="0"/>
                <a:solidFill>
                  <a:schemeClr val="tx1"/>
                </a:solidFill>
              </a:rPr>
              <a:t> </a:t>
            </a:r>
            <a:r>
              <a:rPr lang="en-IN" sz="1200">
                <a:ln w="0"/>
                <a:solidFill>
                  <a:schemeClr val="tx1"/>
                </a:solidFill>
              </a:rPr>
              <a:t>Mental Health Theraphy</a:t>
            </a:r>
            <a:endParaRPr sz="1200"/>
          </a:p>
        </p:txBody>
      </p:sp>
      <p:sp>
        <p:nvSpPr>
          <p:cNvPr id="1600368433" name="Rectangle: Rounded Corners 6"/>
          <p:cNvSpPr/>
          <p:nvPr/>
        </p:nvSpPr>
        <p:spPr bwMode="auto">
          <a:xfrm flipH="0" flipV="0">
            <a:off x="5771357" y="1352209"/>
            <a:ext cx="1329702" cy="355839"/>
          </a:xfrm>
          <a:prstGeom prst="roundRect">
            <a:avLst>
              <a:gd name="adj"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Sign up/in</a:t>
            </a:r>
            <a:endParaRPr sz="1200"/>
          </a:p>
        </p:txBody>
      </p:sp>
      <p:cxnSp>
        <p:nvCxnSpPr>
          <p:cNvPr id="786663027" name="Straight Arrow Connector 12"/>
          <p:cNvCxnSpPr>
            <a:cxnSpLocks/>
          </p:cNvCxnSpPr>
          <p:nvPr/>
        </p:nvCxnSpPr>
        <p:spPr bwMode="auto">
          <a:xfrm>
            <a:off x="4176562" y="1621023"/>
            <a:ext cx="0" cy="25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1486624" name="Straight Connector 14"/>
          <p:cNvCxnSpPr>
            <a:cxnSpLocks/>
          </p:cNvCxnSpPr>
          <p:nvPr/>
        </p:nvCxnSpPr>
        <p:spPr bwMode="auto">
          <a:xfrm flipH="0" flipV="1">
            <a:off x="4164124" y="1131093"/>
            <a:ext cx="2342660" cy="0"/>
          </a:xfrm>
          <a:prstGeom prst="line">
            <a:avLst/>
          </a:prstGeom>
        </p:spPr>
        <p:style>
          <a:lnRef idx="1">
            <a:schemeClr val="accent1"/>
          </a:lnRef>
          <a:fillRef idx="0">
            <a:schemeClr val="accent1"/>
          </a:fillRef>
          <a:effectRef idx="0">
            <a:schemeClr val="accent1"/>
          </a:effectRef>
          <a:fontRef idx="minor">
            <a:schemeClr val="tx1"/>
          </a:fontRef>
        </p:style>
      </p:cxnSp>
      <p:sp>
        <p:nvSpPr>
          <p:cNvPr id="1103152923" name="Rectangle: Rounded Corners 17"/>
          <p:cNvSpPr/>
          <p:nvPr/>
        </p:nvSpPr>
        <p:spPr bwMode="auto">
          <a:xfrm flipH="0" flipV="0">
            <a:off x="3098246" y="2213192"/>
            <a:ext cx="771993" cy="358557"/>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Home</a:t>
            </a:r>
            <a:endParaRPr sz="1200"/>
          </a:p>
        </p:txBody>
      </p:sp>
      <p:sp>
        <p:nvSpPr>
          <p:cNvPr id="643727750" name="Rectangle: Rounded Corners 21"/>
          <p:cNvSpPr/>
          <p:nvPr/>
        </p:nvSpPr>
        <p:spPr bwMode="auto">
          <a:xfrm flipH="0" flipV="0">
            <a:off x="4463930" y="2218798"/>
            <a:ext cx="933207" cy="358557"/>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Therapy</a:t>
            </a:r>
            <a:endParaRPr sz="1200"/>
          </a:p>
        </p:txBody>
      </p:sp>
      <p:cxnSp>
        <p:nvCxnSpPr>
          <p:cNvPr id="1549041523" name="Straight Arrow Connector 24"/>
          <p:cNvCxnSpPr>
            <a:cxnSpLocks/>
          </p:cNvCxnSpPr>
          <p:nvPr/>
        </p:nvCxnSpPr>
        <p:spPr bwMode="auto">
          <a:xfrm flipH="1">
            <a:off x="4930534" y="2571749"/>
            <a:ext cx="2844" cy="3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6380403" name="Rectangle: Rounded Corners 11"/>
          <p:cNvSpPr/>
          <p:nvPr/>
        </p:nvSpPr>
        <p:spPr bwMode="auto">
          <a:xfrm flipH="0" flipV="0">
            <a:off x="4675128" y="3064196"/>
            <a:ext cx="1031056" cy="323560"/>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Meditation</a:t>
            </a:r>
            <a:endParaRPr sz="1200"/>
          </a:p>
        </p:txBody>
      </p:sp>
      <p:cxnSp>
        <p:nvCxnSpPr>
          <p:cNvPr id="1669243411" name="Straight Arrow Connector 20"/>
          <p:cNvCxnSpPr>
            <a:cxnSpLocks/>
          </p:cNvCxnSpPr>
          <p:nvPr/>
        </p:nvCxnSpPr>
        <p:spPr bwMode="auto">
          <a:xfrm>
            <a:off x="6234642" y="2571749"/>
            <a:ext cx="0" cy="30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7347414" name="Rectangle: Rounded Corners 22"/>
          <p:cNvSpPr/>
          <p:nvPr/>
        </p:nvSpPr>
        <p:spPr bwMode="auto">
          <a:xfrm flipH="0" flipV="0">
            <a:off x="3756159" y="3052485"/>
            <a:ext cx="815840" cy="335271"/>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Relaxing Music</a:t>
            </a:r>
            <a:endParaRPr sz="1200"/>
          </a:p>
        </p:txBody>
      </p:sp>
      <p:cxnSp>
        <p:nvCxnSpPr>
          <p:cNvPr id="0" name=""/>
          <p:cNvCxnSpPr>
            <a:cxnSpLocks/>
          </p:cNvCxnSpPr>
          <p:nvPr/>
        </p:nvCxnSpPr>
        <p:spPr bwMode="auto">
          <a:xfrm rot="5399976" flipH="0" flipV="1">
            <a:off x="5142947" y="1040454"/>
            <a:ext cx="181275" cy="0"/>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543612965" name="Rectangle: Rounded Corners 6"/>
          <p:cNvSpPr/>
          <p:nvPr/>
        </p:nvSpPr>
        <p:spPr bwMode="auto">
          <a:xfrm flipH="0" flipV="0">
            <a:off x="3600831" y="1352209"/>
            <a:ext cx="1329702" cy="355838"/>
          </a:xfrm>
          <a:prstGeom prst="roundRect">
            <a:avLst>
              <a:gd name="adj"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Guest Login</a:t>
            </a:r>
            <a:endParaRPr sz="1200"/>
          </a:p>
        </p:txBody>
      </p:sp>
      <p:cxnSp>
        <p:nvCxnSpPr>
          <p:cNvPr id="0" name=""/>
          <p:cNvCxnSpPr>
            <a:cxnSpLocks/>
          </p:cNvCxnSpPr>
          <p:nvPr/>
        </p:nvCxnSpPr>
        <p:spPr bwMode="auto">
          <a:xfrm flipH="0" flipV="0">
            <a:off x="4176562" y="1131093"/>
            <a:ext cx="0" cy="221114"/>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6498281" y="1139598"/>
            <a:ext cx="0" cy="178593"/>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3436673" y="1904999"/>
            <a:ext cx="4252231" cy="0"/>
          </a:xfrm>
          <a:prstGeom prst="line">
            <a:avLst/>
          </a:prstGeom>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6481272" y="1708049"/>
            <a:ext cx="0" cy="204107"/>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3445178" y="1896495"/>
            <a:ext cx="0" cy="289151"/>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4930534" y="1922008"/>
            <a:ext cx="0" cy="280647"/>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1" flipV="0">
            <a:off x="7688905" y="1904999"/>
            <a:ext cx="0" cy="263638"/>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6234642" y="1896495"/>
            <a:ext cx="0" cy="272142"/>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593290278" name="Rectangle: Rounded Corners 21"/>
          <p:cNvSpPr/>
          <p:nvPr/>
        </p:nvSpPr>
        <p:spPr bwMode="auto">
          <a:xfrm flipH="0" flipV="0">
            <a:off x="5848646" y="2218798"/>
            <a:ext cx="771991" cy="358556"/>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Explore</a:t>
            </a:r>
            <a:endParaRPr sz="1200"/>
          </a:p>
        </p:txBody>
      </p:sp>
      <p:sp>
        <p:nvSpPr>
          <p:cNvPr id="217047376" name="Rectangle: Rounded Corners 21"/>
          <p:cNvSpPr/>
          <p:nvPr/>
        </p:nvSpPr>
        <p:spPr bwMode="auto">
          <a:xfrm flipH="0" flipV="0">
            <a:off x="7302909" y="2213192"/>
            <a:ext cx="771991" cy="358556"/>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Profile</a:t>
            </a:r>
            <a:endParaRPr sz="1200"/>
          </a:p>
        </p:txBody>
      </p:sp>
      <p:cxnSp>
        <p:nvCxnSpPr>
          <p:cNvPr id="0" name=""/>
          <p:cNvCxnSpPr>
            <a:cxnSpLocks/>
            <a:stCxn id="217047376" idx="2"/>
          </p:cNvCxnSpPr>
          <p:nvPr/>
        </p:nvCxnSpPr>
        <p:spPr bwMode="auto">
          <a:xfrm rot="5399976" flipH="0" flipV="1">
            <a:off x="7536121" y="2729055"/>
            <a:ext cx="314615" cy="0"/>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327714277" name="Rectangle: Rounded Corners 22"/>
          <p:cNvSpPr/>
          <p:nvPr/>
        </p:nvSpPr>
        <p:spPr bwMode="auto">
          <a:xfrm flipH="0" flipV="0">
            <a:off x="7179382" y="2905471"/>
            <a:ext cx="1019044" cy="563013"/>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Journal</a:t>
            </a:r>
            <a:endParaRPr sz="1200"/>
          </a:p>
        </p:txBody>
      </p:sp>
      <p:sp>
        <p:nvSpPr>
          <p:cNvPr id="824497007" name="Rectangle: Rounded Corners 22"/>
          <p:cNvSpPr/>
          <p:nvPr/>
        </p:nvSpPr>
        <p:spPr bwMode="auto">
          <a:xfrm flipH="0" flipV="0">
            <a:off x="5771356" y="2886362"/>
            <a:ext cx="1073900" cy="501395"/>
          </a:xfrm>
          <a:prstGeom prst="roundRect">
            <a:avLst>
              <a:gd name="adj"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defRPr/>
            </a:pPr>
            <a:r>
              <a:rPr lang="en-IN" sz="1200"/>
              <a:t>Health Tracker</a:t>
            </a:r>
            <a:endParaRPr sz="1200"/>
          </a:p>
        </p:txBody>
      </p:sp>
      <p:cxnSp>
        <p:nvCxnSpPr>
          <p:cNvPr id="0" name=""/>
          <p:cNvCxnSpPr>
            <a:cxnSpLocks/>
          </p:cNvCxnSpPr>
          <p:nvPr/>
        </p:nvCxnSpPr>
        <p:spPr bwMode="auto">
          <a:xfrm flipH="1" flipV="0">
            <a:off x="4292058" y="2875134"/>
            <a:ext cx="1043394" cy="0"/>
          </a:xfrm>
          <a:prstGeom prst="line">
            <a:avLst/>
          </a:prstGeom>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0" flipV="0">
            <a:off x="4292058" y="2886362"/>
            <a:ext cx="0" cy="166931"/>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0" name=""/>
          <p:cNvCxnSpPr>
            <a:cxnSpLocks/>
          </p:cNvCxnSpPr>
          <p:nvPr/>
        </p:nvCxnSpPr>
        <p:spPr bwMode="auto">
          <a:xfrm flipH="1" flipV="0">
            <a:off x="5323221" y="2877139"/>
            <a:ext cx="0" cy="196391"/>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496285" name="Google Shape;26;p6"/>
          <p:cNvSpPr txBox="1">
            <a:spLocks noGrp="1"/>
          </p:cNvSpPr>
          <p:nvPr>
            <p:ph type="title"/>
          </p:nvPr>
        </p:nvSpPr>
        <p:spPr bwMode="auto">
          <a:xfrm flipH="0" flipV="0">
            <a:off x="311699" y="445024"/>
            <a:ext cx="8520599" cy="4496068"/>
          </a:xfrm>
          <a:prstGeom prst="rect">
            <a:avLst/>
          </a:prstGeom>
        </p:spPr>
        <p:txBody>
          <a:bodyPr spcFirstLastPara="1" wrap="square" lIns="91423" tIns="91423" rIns="91423" bIns="91423"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 1-</a:t>
            </a:r>
            <a:br>
              <a:rPr lang="en-IN"/>
            </a:br>
            <a:endParaRPr/>
          </a:p>
        </p:txBody>
      </p:sp>
      <p:pic>
        <p:nvPicPr>
          <p:cNvPr id="1617423647" name=""/>
          <p:cNvPicPr>
            <a:picLocks noChangeAspect="1"/>
          </p:cNvPicPr>
          <p:nvPr/>
        </p:nvPicPr>
        <p:blipFill>
          <a:blip r:embed="rId3"/>
          <a:stretch/>
        </p:blipFill>
        <p:spPr bwMode="auto">
          <a:xfrm flipH="0" flipV="0">
            <a:off x="1689973" y="426044"/>
            <a:ext cx="6782075" cy="45340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35413960" name="Google Shape;26;p6"/>
          <p:cNvSpPr txBox="1">
            <a:spLocks noGrp="1"/>
          </p:cNvSpPr>
          <p:nvPr>
            <p:ph type="title"/>
          </p:nvPr>
        </p:nvSpPr>
        <p:spPr bwMode="auto">
          <a:xfrm flipH="0" flipV="0">
            <a:off x="66209" y="117834"/>
            <a:ext cx="9027733" cy="5007989"/>
          </a:xfrm>
          <a:prstGeom prst="rect">
            <a:avLst/>
          </a:prstGeom>
        </p:spPr>
        <p:txBody>
          <a:bodyPr spcFirstLastPara="1" wrap="square" lIns="91423" tIns="91423" rIns="91423" bIns="91423"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br>
              <a:rPr lang="en-IN"/>
            </a:br>
            <a:endParaRPr/>
          </a:p>
        </p:txBody>
      </p:sp>
      <p:pic>
        <p:nvPicPr>
          <p:cNvPr id="877335530" name=""/>
          <p:cNvPicPr>
            <a:picLocks noChangeAspect="1"/>
          </p:cNvPicPr>
          <p:nvPr/>
        </p:nvPicPr>
        <p:blipFill>
          <a:blip r:embed="rId3"/>
          <a:stretch/>
        </p:blipFill>
        <p:spPr bwMode="auto">
          <a:xfrm flipH="0" flipV="0">
            <a:off x="3863170" y="-30553"/>
            <a:ext cx="5143374" cy="2740759"/>
          </a:xfrm>
          <a:prstGeom prst="rect">
            <a:avLst/>
          </a:prstGeom>
        </p:spPr>
      </p:pic>
      <p:pic>
        <p:nvPicPr>
          <p:cNvPr id="1245607996" name=""/>
          <p:cNvPicPr>
            <a:picLocks noChangeAspect="1"/>
          </p:cNvPicPr>
          <p:nvPr/>
        </p:nvPicPr>
        <p:blipFill>
          <a:blip r:embed="rId4"/>
          <a:stretch/>
        </p:blipFill>
        <p:spPr bwMode="auto">
          <a:xfrm flipH="0" flipV="0">
            <a:off x="160903" y="2046836"/>
            <a:ext cx="5273312" cy="28236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45788767" name="Google Shape;26;p6"/>
          <p:cNvSpPr txBox="1">
            <a:spLocks noGrp="1"/>
          </p:cNvSpPr>
          <p:nvPr>
            <p:ph type="title"/>
          </p:nvPr>
        </p:nvSpPr>
        <p:spPr bwMode="auto">
          <a:xfrm flipH="0" flipV="0">
            <a:off x="69742" y="137473"/>
            <a:ext cx="8762555" cy="4919613"/>
          </a:xfrm>
          <a:prstGeom prst="rect">
            <a:avLst/>
          </a:prstGeom>
        </p:spPr>
        <p:txBody>
          <a:bodyPr spcFirstLastPara="1" wrap="square" lIns="91423" tIns="91423" rIns="91423" bIns="91423"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1225503342" name=""/>
          <p:cNvPicPr>
            <a:picLocks noChangeAspect="1"/>
          </p:cNvPicPr>
          <p:nvPr/>
        </p:nvPicPr>
        <p:blipFill>
          <a:blip r:embed="rId3"/>
          <a:stretch/>
        </p:blipFill>
        <p:spPr bwMode="auto">
          <a:xfrm flipH="0" flipV="0">
            <a:off x="3186367" y="39278"/>
            <a:ext cx="5935242" cy="3083350"/>
          </a:xfrm>
          <a:prstGeom prst="rect">
            <a:avLst/>
          </a:prstGeom>
        </p:spPr>
      </p:pic>
      <p:pic>
        <p:nvPicPr>
          <p:cNvPr id="638945610" name=""/>
          <p:cNvPicPr>
            <a:picLocks noChangeAspect="1"/>
          </p:cNvPicPr>
          <p:nvPr/>
        </p:nvPicPr>
        <p:blipFill>
          <a:blip r:embed="rId4"/>
          <a:stretch/>
        </p:blipFill>
        <p:spPr bwMode="auto">
          <a:xfrm flipH="0" flipV="0">
            <a:off x="69742" y="2246128"/>
            <a:ext cx="5344521" cy="281095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26164686" name="Google Shape;26;p6"/>
          <p:cNvSpPr txBox="1">
            <a:spLocks noGrp="1"/>
          </p:cNvSpPr>
          <p:nvPr>
            <p:ph type="title"/>
          </p:nvPr>
        </p:nvSpPr>
        <p:spPr bwMode="auto">
          <a:xfrm>
            <a:off x="311699" y="445024"/>
            <a:ext cx="8520599" cy="572699"/>
          </a:xfrm>
          <a:prstGeom prst="rect">
            <a:avLst/>
          </a:prstGeom>
        </p:spPr>
        <p:txBody>
          <a:bodyPr spcFirstLastPara="1" wrap="square" lIns="91424" tIns="91424" rIns="91424" bIns="91424"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90900164" name=""/>
          <p:cNvPicPr>
            <a:picLocks noChangeAspect="1"/>
          </p:cNvPicPr>
          <p:nvPr/>
        </p:nvPicPr>
        <p:blipFill>
          <a:blip r:embed="rId3"/>
          <a:stretch/>
        </p:blipFill>
        <p:spPr bwMode="auto">
          <a:xfrm flipH="0" flipV="0">
            <a:off x="3496778" y="39278"/>
            <a:ext cx="5557273" cy="3495773"/>
          </a:xfrm>
          <a:prstGeom prst="rect">
            <a:avLst/>
          </a:prstGeom>
        </p:spPr>
      </p:pic>
      <p:pic>
        <p:nvPicPr>
          <p:cNvPr id="1271376236" name=""/>
          <p:cNvPicPr>
            <a:picLocks noChangeAspect="1"/>
          </p:cNvPicPr>
          <p:nvPr/>
        </p:nvPicPr>
        <p:blipFill>
          <a:blip r:embed="rId4"/>
          <a:stretch/>
        </p:blipFill>
        <p:spPr bwMode="auto">
          <a:xfrm flipH="0" flipV="0">
            <a:off x="79561" y="2229046"/>
            <a:ext cx="5475193" cy="288894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42273395" name="Google Shape;26;p6"/>
          <p:cNvSpPr txBox="1">
            <a:spLocks noGrp="1"/>
          </p:cNvSpPr>
          <p:nvPr>
            <p:ph type="title"/>
          </p:nvPr>
        </p:nvSpPr>
        <p:spPr bwMode="auto">
          <a:xfrm>
            <a:off x="311699" y="445024"/>
            <a:ext cx="8520599" cy="572699"/>
          </a:xfrm>
          <a:prstGeom prst="rect">
            <a:avLst/>
          </a:prstGeom>
        </p:spPr>
        <p:txBody>
          <a:bodyPr spcFirstLastPara="1" wrap="square" lIns="91424" tIns="91424" rIns="91424" bIns="91424"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1702542719" name=""/>
          <p:cNvPicPr>
            <a:picLocks noChangeAspect="1"/>
          </p:cNvPicPr>
          <p:nvPr/>
        </p:nvPicPr>
        <p:blipFill>
          <a:blip r:embed="rId3"/>
          <a:stretch/>
        </p:blipFill>
        <p:spPr bwMode="auto">
          <a:xfrm flipH="0" flipV="0">
            <a:off x="4757612" y="25946"/>
            <a:ext cx="4383594" cy="3568022"/>
          </a:xfrm>
          <a:prstGeom prst="rect">
            <a:avLst/>
          </a:prstGeom>
        </p:spPr>
      </p:pic>
      <p:pic>
        <p:nvPicPr>
          <p:cNvPr id="1106526253" name=""/>
          <p:cNvPicPr>
            <a:picLocks noChangeAspect="1"/>
          </p:cNvPicPr>
          <p:nvPr/>
        </p:nvPicPr>
        <p:blipFill>
          <a:blip r:embed="rId4"/>
          <a:stretch/>
        </p:blipFill>
        <p:spPr bwMode="auto">
          <a:xfrm flipH="0" flipV="0">
            <a:off x="68031" y="2079109"/>
            <a:ext cx="4626736" cy="270127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75591707" name="Google Shape;26;p6"/>
          <p:cNvSpPr txBox="1">
            <a:spLocks noGrp="1"/>
          </p:cNvSpPr>
          <p:nvPr>
            <p:ph type="title"/>
          </p:nvPr>
        </p:nvSpPr>
        <p:spPr bwMode="auto">
          <a:xfrm>
            <a:off x="311699" y="445024"/>
            <a:ext cx="8520599" cy="572699"/>
          </a:xfrm>
          <a:prstGeom prst="rect">
            <a:avLst/>
          </a:prstGeom>
        </p:spPr>
        <p:txBody>
          <a:bodyPr spcFirstLastPara="1" wrap="square" lIns="91424" tIns="91424" rIns="91424" bIns="91424"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170581908" name=""/>
          <p:cNvPicPr>
            <a:picLocks noChangeAspect="1"/>
          </p:cNvPicPr>
          <p:nvPr/>
        </p:nvPicPr>
        <p:blipFill>
          <a:blip r:embed="rId3"/>
          <a:stretch/>
        </p:blipFill>
        <p:spPr bwMode="auto">
          <a:xfrm flipH="0" flipV="0">
            <a:off x="109020" y="932860"/>
            <a:ext cx="8951218" cy="40751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37326618" name="Google Shape;26;p6"/>
          <p:cNvSpPr txBox="1">
            <a:spLocks noGrp="1"/>
          </p:cNvSpPr>
          <p:nvPr>
            <p:ph type="title"/>
          </p:nvPr>
        </p:nvSpPr>
        <p:spPr bwMode="auto">
          <a:xfrm>
            <a:off x="311699" y="445024"/>
            <a:ext cx="8520599" cy="572699"/>
          </a:xfrm>
          <a:prstGeom prst="rect">
            <a:avLst/>
          </a:prstGeom>
        </p:spPr>
        <p:txBody>
          <a:bodyPr spcFirstLastPara="1" wrap="square" lIns="91424" tIns="91424" rIns="91424" bIns="91424"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783062128" name=""/>
          <p:cNvPicPr>
            <a:picLocks noChangeAspect="1"/>
          </p:cNvPicPr>
          <p:nvPr/>
        </p:nvPicPr>
        <p:blipFill>
          <a:blip r:embed="rId3"/>
          <a:stretch/>
        </p:blipFill>
        <p:spPr bwMode="auto">
          <a:xfrm flipH="0" flipV="0">
            <a:off x="36751" y="1011792"/>
            <a:ext cx="8972032" cy="40374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6" name="Google Shape;86;p16"/>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9" name="Google Shape;89;p16"/>
          <p:cNvPicPr/>
          <p:nvPr/>
        </p:nvPicPr>
        <p:blipFill>
          <a:blip r:embed="rId3">
            <a:alphaModFix/>
          </a:blip>
          <a:stretch/>
        </p:blipFill>
        <p:spPr bwMode="auto">
          <a:xfrm>
            <a:off x="8410667" y="0"/>
            <a:ext cx="733358" cy="5143501"/>
          </a:xfrm>
          <a:prstGeom prst="rect">
            <a:avLst/>
          </a:prstGeom>
          <a:noFill/>
          <a:ln>
            <a:noFill/>
          </a:ln>
        </p:spPr>
      </p:pic>
      <p:sp>
        <p:nvSpPr>
          <p:cNvPr id="9" name="Rectangle 8"/>
          <p:cNvSpPr/>
          <p:nvPr/>
        </p:nvSpPr>
        <p:spPr bwMode="auto">
          <a:xfrm>
            <a:off x="1437698" y="718457"/>
            <a:ext cx="7089064" cy="3017880"/>
          </a:xfrm>
          <a:prstGeom prst="rect">
            <a:avLst/>
          </a:prstGeom>
        </p:spPr>
        <p:txBody>
          <a:bodyPr wrap="square">
            <a:spAutoFit/>
          </a:bodyPr>
          <a:lstStyle/>
          <a:p>
            <a:pPr>
              <a:defRPr/>
            </a:pPr>
            <a:r>
              <a:rPr lang="en-US" sz="2400" b="1">
                <a:solidFill>
                  <a:schemeClr val="tx1"/>
                </a:solidFill>
                <a:latin typeface="Montserrat"/>
                <a:ea typeface="Montserrat"/>
                <a:cs typeface="Montserrat"/>
              </a:rPr>
              <a:t>INDEX</a:t>
            </a:r>
            <a:endParaRPr/>
          </a:p>
          <a:p>
            <a:pPr>
              <a:defRPr/>
            </a:pPr>
            <a:endParaRPr lang="en-US" sz="2400" b="1">
              <a:solidFill>
                <a:schemeClr val="tx1"/>
              </a:solidFill>
              <a:latin typeface="Times New Roman"/>
              <a:cs typeface="Times New Roman"/>
            </a:endParaRPr>
          </a:p>
          <a:p>
            <a:pPr marL="457200" indent="-457200">
              <a:buFont typeface="Wingdings"/>
              <a:buChar char="Ø"/>
              <a:defRPr/>
            </a:pPr>
            <a:r>
              <a:rPr lang="en-IN" sz="1800">
                <a:latin typeface="Times New Roman"/>
                <a:ea typeface="Calibri"/>
                <a:cs typeface="Times New Roman"/>
              </a:rPr>
              <a:t>Introduction</a:t>
            </a:r>
            <a:endParaRPr lang="en-US" sz="1800">
              <a:latin typeface="Times New Roman"/>
              <a:ea typeface="Calibri"/>
              <a:cs typeface="Times New Roman"/>
            </a:endParaRPr>
          </a:p>
          <a:p>
            <a:pPr marL="457200" indent="-457200">
              <a:buFont typeface="Wingdings"/>
              <a:buChar char="Ø"/>
              <a:defRPr/>
            </a:pPr>
            <a:r>
              <a:rPr lang="en-US" sz="1800">
                <a:latin typeface="Times New Roman"/>
                <a:ea typeface="Calibri"/>
                <a:cs typeface="Times New Roman"/>
              </a:rPr>
              <a:t>Literature Survey</a:t>
            </a:r>
            <a:endParaRPr lang="en-US" sz="1800">
              <a:latin typeface="Times New Roman"/>
              <a:ea typeface="Calibri"/>
              <a:cs typeface="Times New Roman"/>
            </a:endParaRPr>
          </a:p>
          <a:p>
            <a:pPr marL="457200" indent="-457200">
              <a:buFont typeface="Wingdings"/>
              <a:buChar char="Ø"/>
              <a:defRPr/>
            </a:pPr>
            <a:r>
              <a:rPr lang="en-US" sz="1800">
                <a:latin typeface="Times New Roman"/>
                <a:ea typeface="Calibri"/>
                <a:cs typeface="Times New Roman"/>
              </a:rPr>
              <a:t>Key Observations</a:t>
            </a:r>
            <a:endParaRPr lang="en-IN" sz="1800">
              <a:latin typeface="Times New Roman"/>
              <a:ea typeface="Calibri"/>
              <a:cs typeface="Times New Roman"/>
            </a:endParaRPr>
          </a:p>
          <a:p>
            <a:pPr marL="457200" indent="-457200">
              <a:buFont typeface="Wingdings"/>
              <a:buChar char="Ø"/>
              <a:defRPr/>
            </a:pPr>
            <a:r>
              <a:rPr lang="en-IN" sz="1800">
                <a:latin typeface="Times New Roman"/>
                <a:ea typeface="Calibri"/>
                <a:cs typeface="Times New Roman"/>
              </a:rPr>
              <a:t>Proposed work:Design/Algorithms </a:t>
            </a:r>
            <a:endParaRPr/>
          </a:p>
          <a:p>
            <a:pPr marL="457200" indent="-457200">
              <a:buFont typeface="Wingdings"/>
              <a:buChar char="Ø"/>
              <a:defRPr/>
            </a:pPr>
            <a:r>
              <a:rPr lang="en-US" sz="1800">
                <a:latin typeface="Times New Roman"/>
                <a:ea typeface="Calibri"/>
                <a:cs typeface="Times New Roman"/>
              </a:rPr>
              <a:t>Results &amp; Discussion</a:t>
            </a:r>
            <a:endParaRPr lang="en-IN" sz="1800">
              <a:latin typeface="Times New Roman"/>
              <a:ea typeface="Calibri"/>
              <a:cs typeface="Times New Roman"/>
            </a:endParaRPr>
          </a:p>
          <a:p>
            <a:pPr marL="457200" indent="-457200">
              <a:buFont typeface="Wingdings"/>
              <a:buChar char="Ø"/>
              <a:defRPr/>
            </a:pPr>
            <a:r>
              <a:rPr lang="en-US" sz="1800">
                <a:latin typeface="Times New Roman"/>
                <a:ea typeface="Calibri"/>
                <a:cs typeface="Times New Roman"/>
              </a:rPr>
              <a:t>Conclusion</a:t>
            </a:r>
            <a:endParaRPr/>
          </a:p>
          <a:p>
            <a:pPr marL="457200" indent="-457200">
              <a:buFont typeface="Wingdings"/>
              <a:buChar char="Ø"/>
              <a:defRPr/>
            </a:pPr>
            <a:r>
              <a:rPr lang="en-US" sz="1800">
                <a:latin typeface="Times New Roman"/>
                <a:ea typeface="Calibri"/>
                <a:cs typeface="Times New Roman"/>
              </a:rPr>
              <a:t>Future scope </a:t>
            </a:r>
            <a:endParaRPr lang="en-US" sz="1800">
              <a:latin typeface="Times New Roman"/>
              <a:ea typeface="Calibri"/>
              <a:cs typeface="Times New Roman"/>
            </a:endParaRPr>
          </a:p>
          <a:p>
            <a:pPr marL="457200" indent="-457200">
              <a:buFont typeface="Wingdings"/>
              <a:buChar char="Ø"/>
              <a:defRPr/>
            </a:pPr>
            <a:r>
              <a:rPr lang="en-IN" sz="1800">
                <a:latin typeface="Times New Roman"/>
                <a:ea typeface="Calibri"/>
                <a:cs typeface="Times New Roman"/>
              </a:rPr>
              <a:t>References (in IEEE format only)</a:t>
            </a:r>
            <a:endParaRPr lang="en-US" sz="2400">
              <a:solidFill>
                <a:schemeClr val="tx1"/>
              </a:solidFill>
              <a:latin typeface="Times New Roman"/>
              <a:cs typeface="Times New Roman"/>
            </a:endParaRPr>
          </a:p>
        </p:txBody>
      </p:sp>
      <p:pic>
        <p:nvPicPr>
          <p:cNvPr id="7" name="Picture 6"/>
          <p:cNvPicPr>
            <a:picLocks noChangeAspect="1"/>
          </p:cNvPicPr>
          <p:nvPr/>
        </p:nvPicPr>
        <p:blipFill>
          <a:blip r:embed="rId4"/>
          <a:stretch/>
        </p:blipFill>
        <p:spPr bwMode="auto">
          <a:xfrm>
            <a:off x="6783053" y="4344791"/>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57429592" name="Google Shape;26;p6"/>
          <p:cNvSpPr txBox="1">
            <a:spLocks noGrp="1"/>
          </p:cNvSpPr>
          <p:nvPr>
            <p:ph type="title"/>
          </p:nvPr>
        </p:nvSpPr>
        <p:spPr bwMode="auto">
          <a:xfrm>
            <a:off x="311699" y="445024"/>
            <a:ext cx="8520599" cy="572699"/>
          </a:xfrm>
          <a:prstGeom prst="rect">
            <a:avLst/>
          </a:prstGeom>
        </p:spPr>
        <p:txBody>
          <a:bodyPr spcFirstLastPara="1" wrap="square" lIns="91424" tIns="91424" rIns="91424" bIns="91424"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r>
              <a:rPr lang="en-IN"/>
              <a:t>Slides:</a:t>
            </a:r>
            <a:endParaRPr/>
          </a:p>
        </p:txBody>
      </p:sp>
      <p:pic>
        <p:nvPicPr>
          <p:cNvPr id="1046019107" name=""/>
          <p:cNvPicPr>
            <a:picLocks noChangeAspect="1"/>
          </p:cNvPicPr>
          <p:nvPr/>
        </p:nvPicPr>
        <p:blipFill>
          <a:blip r:embed="rId3"/>
          <a:stretch/>
        </p:blipFill>
        <p:spPr bwMode="auto">
          <a:xfrm flipH="0" flipV="0">
            <a:off x="62240" y="1017724"/>
            <a:ext cx="9019519" cy="401621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1564395" y="2190900"/>
            <a:ext cx="6400800" cy="761700"/>
          </a:xfrm>
          <a:prstGeom prst="rect">
            <a:avLst/>
          </a:prstGeom>
        </p:spPr>
        <p:txBody>
          <a:bodyPr spcFirstLastPara="1" wrap="square" lIns="91425" tIns="91425" rIns="91425" bIns="91425" anchor="ctr" anchorCtr="0">
            <a:noAutofit/>
          </a:bodyPr>
          <a:lstStyle/>
          <a:p>
            <a:pPr marL="457200" indent="-457200" algn="ctr">
              <a:defRPr/>
            </a:pPr>
            <a:r>
              <a:rPr lang="en-US" b="1">
                <a:solidFill>
                  <a:schemeClr val="lt1"/>
                </a:solidFill>
                <a:latin typeface="Montserrat"/>
                <a:ea typeface="Montserrat"/>
                <a:cs typeface="Montserrat"/>
              </a:rPr>
              <a:t>Results &amp; Discussion </a:t>
            </a:r>
            <a:endParaRPr lang="en-IN" b="1">
              <a:solidFill>
                <a:schemeClr val="lt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flipH="0" flipV="0">
            <a:off x="1405973" y="221114"/>
            <a:ext cx="5457532" cy="654843"/>
          </a:xfrm>
          <a:prstGeom prst="rect">
            <a:avLst/>
          </a:prstGeom>
        </p:spPr>
        <p:txBody>
          <a:bodyPr spcFirstLastPara="1" wrap="square" lIns="91423" tIns="91423" rIns="91423" bIns="91423" anchor="ctr" anchorCtr="0">
            <a:normAutofit/>
          </a:bodyPr>
          <a:lstStyle/>
          <a:p>
            <a:pPr lvl="0">
              <a:defRPr/>
            </a:pPr>
            <a:r>
              <a:rPr lang="en-US" b="1">
                <a:solidFill>
                  <a:schemeClr val="tx1"/>
                </a:solidFill>
                <a:latin typeface="Montserrat"/>
                <a:ea typeface="Montserrat"/>
                <a:cs typeface="Montserrat"/>
              </a:rPr>
              <a:t>Results &amp; Discussion</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511138" y="1088571"/>
            <a:ext cx="8300356" cy="2830328"/>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marR="0" lvl="0" indent="0" algn="l" defTabSz="914400">
              <a:lnSpc>
                <a:spcPct val="100000"/>
              </a:lnSpc>
              <a:spcBef>
                <a:spcPts val="0"/>
              </a:spcBef>
              <a:spcAft>
                <a:spcPts val="0"/>
              </a:spcAft>
              <a:buClrTx/>
              <a:buSzTx/>
              <a:buFontTx/>
              <a:buChar char="•"/>
              <a:defRPr/>
            </a:pPr>
            <a:r>
              <a:rPr lang="en-US" sz="1400" b="1" i="0" u="none" strike="noStrike" cap="none" spc="0">
                <a:ln>
                  <a:noFill/>
                </a:ln>
                <a:solidFill>
                  <a:schemeClr val="tx1"/>
                </a:solidFill>
                <a:latin typeface="Montserrat"/>
                <a:ea typeface="Montserrat"/>
                <a:cs typeface="Montserrat"/>
              </a:rPr>
              <a:t>In</a:t>
            </a:r>
            <a:r>
              <a:rPr lang="en-IN" sz="1400" b="1" i="0" u="none" strike="noStrike" cap="none" spc="0">
                <a:ln>
                  <a:noFill/>
                </a:ln>
                <a:solidFill>
                  <a:schemeClr val="tx1"/>
                </a:solidFill>
                <a:latin typeface="Montserrat"/>
                <a:ea typeface="Montserrat"/>
                <a:cs typeface="Montserrat"/>
              </a:rPr>
              <a:t>stictive</a:t>
            </a:r>
            <a:r>
              <a:rPr lang="en-US" sz="1400" b="1" i="0" u="none" strike="noStrike" cap="none" spc="0">
                <a:ln>
                  <a:noFill/>
                </a:ln>
                <a:solidFill>
                  <a:schemeClr val="tx1"/>
                </a:solidFill>
                <a:latin typeface="Montserrat"/>
                <a:ea typeface="Montserrat"/>
                <a:cs typeface="Montserrat"/>
              </a:rPr>
              <a:t> User Interface</a:t>
            </a:r>
            <a:r>
              <a:rPr lang="en-US" sz="1400" b="0" i="0" u="none" strike="noStrike" cap="none" spc="0">
                <a:ln>
                  <a:noFill/>
                </a:ln>
                <a:solidFill>
                  <a:schemeClr val="tx1"/>
                </a:solidFill>
                <a:latin typeface="Montserrat"/>
                <a:ea typeface="Montserrat"/>
                <a:cs typeface="Montserrat"/>
              </a:rPr>
              <a:t>: The combination of</a:t>
            </a:r>
            <a:r>
              <a:rPr lang="en-IN" sz="1400" b="0" i="0" u="none" strike="noStrike" cap="none" spc="0">
                <a:ln>
                  <a:noFill/>
                </a:ln>
                <a:solidFill>
                  <a:schemeClr val="tx1"/>
                </a:solidFill>
                <a:latin typeface="Montserrat"/>
                <a:ea typeface="Montserrat"/>
                <a:cs typeface="Montserrat"/>
              </a:rPr>
              <a:t> </a:t>
            </a:r>
            <a:r>
              <a:rPr lang="en-US" sz="1400" b="0" i="0" u="none" strike="noStrike" cap="none" spc="0">
                <a:ln>
                  <a:noFill/>
                </a:ln>
                <a:solidFill>
                  <a:schemeClr val="tx1"/>
                </a:solidFill>
                <a:latin typeface="Montserrat"/>
                <a:ea typeface="Montserrat"/>
                <a:cs typeface="Montserrat"/>
              </a:rPr>
              <a:t>HTML, and CSS resulted in a clean, modern, and responsive user interface. Users</a:t>
            </a:r>
            <a:r>
              <a:rPr lang="en-IN" sz="1400" b="0" i="0" u="none" strike="noStrike" cap="none" spc="0">
                <a:ln>
                  <a:noFill/>
                </a:ln>
                <a:solidFill>
                  <a:schemeClr val="tx1"/>
                </a:solidFill>
                <a:latin typeface="Montserrat"/>
                <a:ea typeface="Montserrat"/>
                <a:cs typeface="Montserrat"/>
              </a:rPr>
              <a:t> may</a:t>
            </a:r>
            <a:r>
              <a:rPr lang="en-US" sz="1400" b="0" i="0" u="none" strike="noStrike" cap="none" spc="0">
                <a:ln>
                  <a:noFill/>
                </a:ln>
                <a:solidFill>
                  <a:schemeClr val="tx1"/>
                </a:solidFill>
                <a:latin typeface="Montserrat"/>
                <a:ea typeface="Montserrat"/>
                <a:cs typeface="Montserrat"/>
              </a:rPr>
              <a:t> found th</a:t>
            </a:r>
            <a:r>
              <a:rPr lang="en-IN" sz="1400" b="0" i="0" u="none" strike="noStrike" cap="none" spc="0">
                <a:ln>
                  <a:noFill/>
                </a:ln>
                <a:solidFill>
                  <a:schemeClr val="tx1"/>
                </a:solidFill>
                <a:latin typeface="Montserrat"/>
                <a:ea typeface="Montserrat"/>
                <a:cs typeface="Montserrat"/>
              </a:rPr>
              <a:t>is</a:t>
            </a:r>
            <a:r>
              <a:rPr lang="en-US" sz="1400" b="0" i="0" u="none" strike="noStrike" cap="none" spc="0">
                <a:ln>
                  <a:noFill/>
                </a:ln>
                <a:solidFill>
                  <a:schemeClr val="tx1"/>
                </a:solidFill>
                <a:latin typeface="Montserrat"/>
                <a:ea typeface="Montserrat"/>
                <a:cs typeface="Montserrat"/>
              </a:rPr>
              <a:t> app</a:t>
            </a:r>
            <a:r>
              <a:rPr lang="en-IN" sz="1400" b="0" i="0" u="none" strike="noStrike" cap="none" spc="0">
                <a:ln>
                  <a:noFill/>
                </a:ln>
                <a:solidFill>
                  <a:schemeClr val="tx1"/>
                </a:solidFill>
                <a:latin typeface="Montserrat"/>
                <a:ea typeface="Montserrat"/>
                <a:cs typeface="Montserrat"/>
              </a:rPr>
              <a:t>lication</a:t>
            </a:r>
            <a:r>
              <a:rPr lang="en-US" sz="1400" b="0" i="0" u="none" strike="noStrike" cap="none" spc="0">
                <a:ln>
                  <a:noFill/>
                </a:ln>
                <a:solidFill>
                  <a:schemeClr val="tx1"/>
                </a:solidFill>
                <a:latin typeface="Montserrat"/>
                <a:ea typeface="Montserrat"/>
                <a:cs typeface="Montserrat"/>
              </a:rPr>
              <a:t> easy to navigate, with quick access </a:t>
            </a:r>
            <a:r>
              <a:rPr lang="en-IN" sz="1400" b="0" i="0" u="none" strike="noStrike" cap="none" spc="0">
                <a:ln>
                  <a:noFill/>
                </a:ln>
                <a:solidFill>
                  <a:schemeClr val="tx1"/>
                </a:solidFill>
                <a:latin typeface="Montserrat"/>
                <a:ea typeface="Montserrat"/>
                <a:cs typeface="Montserrat"/>
              </a:rPr>
              <a:t>to features according to their needs. </a:t>
            </a:r>
            <a:endParaRPr lang="en-IN" sz="1400" b="0" i="0" u="none" strike="noStrike" cap="none" spc="0">
              <a:ln>
                <a:noFill/>
              </a:ln>
              <a:solidFill>
                <a:schemeClr val="tx1"/>
              </a:solidFill>
              <a:latin typeface="Times New Roman"/>
              <a:cs typeface="Times New Roman"/>
            </a:endParaRPr>
          </a:p>
          <a:p>
            <a:pPr marL="0" marR="0" lvl="0" indent="0" algn="l" defTabSz="914400">
              <a:lnSpc>
                <a:spcPct val="100000"/>
              </a:lnSpc>
              <a:spcBef>
                <a:spcPts val="0"/>
              </a:spcBef>
              <a:spcAft>
                <a:spcPts val="0"/>
              </a:spcAft>
              <a:buClrTx/>
              <a:buSzTx/>
              <a:buFontTx/>
              <a:buChar char="•"/>
              <a:defRPr/>
            </a:pPr>
            <a:endParaRPr sz="1400" b="0" i="0" u="none" strike="noStrike" cap="none" spc="0">
              <a:ln>
                <a:noFill/>
              </a:ln>
              <a:solidFill>
                <a:schemeClr val="tx1"/>
              </a:solidFill>
              <a:latin typeface="Times New Roman"/>
              <a:cs typeface="Times New Roman"/>
            </a:endParaRPr>
          </a:p>
          <a:p>
            <a:pPr marL="0" marR="0" lvl="0" indent="0" algn="l" defTabSz="914400">
              <a:lnSpc>
                <a:spcPct val="100000"/>
              </a:lnSpc>
              <a:spcBef>
                <a:spcPts val="0"/>
              </a:spcBef>
              <a:spcAft>
                <a:spcPts val="0"/>
              </a:spcAft>
              <a:buClrTx/>
              <a:buSzTx/>
              <a:buFontTx/>
              <a:buChar char="•"/>
              <a:defRPr/>
            </a:pPr>
            <a:r>
              <a:rPr lang="en-IN" sz="1400" b="1" i="0" u="none" strike="noStrike" cap="none" spc="0">
                <a:ln>
                  <a:noFill/>
                </a:ln>
                <a:solidFill>
                  <a:schemeClr val="tx1"/>
                </a:solidFill>
                <a:latin typeface="Montserrat"/>
                <a:ea typeface="Montserrat"/>
                <a:cs typeface="Montserrat"/>
              </a:rPr>
              <a:t>Effective performance</a:t>
            </a:r>
            <a:r>
              <a:rPr lang="en-US" sz="1400" b="1" i="0" u="none" strike="noStrike" cap="none" spc="0">
                <a:ln>
                  <a:noFill/>
                </a:ln>
                <a:solidFill>
                  <a:schemeClr val="tx1"/>
                </a:solidFill>
                <a:latin typeface="Montserrat"/>
                <a:ea typeface="Montserrat"/>
                <a:cs typeface="Montserrat"/>
              </a:rPr>
              <a:t>:</a:t>
            </a:r>
            <a:r>
              <a:rPr lang="en-IN" sz="1400" b="1" i="0" u="none" strike="noStrike" cap="none" spc="0">
                <a:ln>
                  <a:noFill/>
                </a:ln>
                <a:solidFill>
                  <a:schemeClr val="tx1"/>
                </a:solidFill>
                <a:latin typeface="Montserrat"/>
                <a:ea typeface="Montserrat"/>
                <a:cs typeface="Montserrat"/>
              </a:rPr>
              <a:t> </a:t>
            </a:r>
            <a:r>
              <a:rPr lang="en-IN" sz="1400" b="0" i="0" u="none" strike="noStrike" cap="none" spc="0">
                <a:ln>
                  <a:noFill/>
                </a:ln>
                <a:solidFill>
                  <a:schemeClr val="tx1"/>
                </a:solidFill>
                <a:latin typeface="Montserrat"/>
                <a:ea typeface="Montserrat"/>
                <a:cs typeface="Montserrat"/>
              </a:rPr>
              <a:t>Ascedancing Java’s object-based programming language, which will help in delivering the contents according to the user’s need and convenience.</a:t>
            </a:r>
            <a:endParaRPr lang="en-IN" sz="1400" b="0" i="0" u="none" strike="noStrike" cap="none" spc="0">
              <a:ln>
                <a:noFill/>
              </a:ln>
              <a:solidFill>
                <a:schemeClr val="tx1"/>
              </a:solidFill>
              <a:latin typeface="Times New Roman"/>
              <a:cs typeface="Times New Roman"/>
            </a:endParaRPr>
          </a:p>
          <a:p>
            <a:pPr marL="0" marR="0" lvl="0" indent="0" algn="l" defTabSz="914400">
              <a:lnSpc>
                <a:spcPct val="100000"/>
              </a:lnSpc>
              <a:spcBef>
                <a:spcPts val="0"/>
              </a:spcBef>
              <a:spcAft>
                <a:spcPts val="0"/>
              </a:spcAft>
              <a:buClrTx/>
              <a:buSzTx/>
              <a:buFontTx/>
              <a:buChar char="•"/>
              <a:defRPr/>
            </a:pPr>
            <a:endParaRPr sz="1400" b="0" i="0" u="none" strike="noStrike" cap="none" spc="0">
              <a:ln>
                <a:noFill/>
              </a:ln>
              <a:solidFill>
                <a:schemeClr val="tx1"/>
              </a:solidFill>
              <a:latin typeface="Times New Roman"/>
              <a:cs typeface="Times New Roman"/>
            </a:endParaRPr>
          </a:p>
          <a:p>
            <a:pPr marL="0" marR="0" lvl="0" indent="0" algn="l" defTabSz="914400">
              <a:lnSpc>
                <a:spcPct val="100000"/>
              </a:lnSpc>
              <a:spcBef>
                <a:spcPts val="0"/>
              </a:spcBef>
              <a:spcAft>
                <a:spcPts val="0"/>
              </a:spcAft>
              <a:buClrTx/>
              <a:buSzTx/>
              <a:buFontTx/>
              <a:buChar char="•"/>
              <a:defRPr/>
            </a:pPr>
            <a:r>
              <a:rPr lang="en-US" sz="1400" b="1" i="0" u="none" strike="noStrike" cap="none" spc="0">
                <a:ln>
                  <a:noFill/>
                </a:ln>
                <a:solidFill>
                  <a:schemeClr val="tx1"/>
                </a:solidFill>
                <a:latin typeface="Montserrat"/>
                <a:ea typeface="Montserrat"/>
                <a:cs typeface="Montserrat"/>
              </a:rPr>
              <a:t>Efficie</a:t>
            </a:r>
            <a:r>
              <a:rPr lang="en-IN" sz="1400" b="1" i="0" u="none" strike="noStrike" cap="none" spc="0">
                <a:ln>
                  <a:noFill/>
                </a:ln>
                <a:solidFill>
                  <a:schemeClr val="tx1"/>
                </a:solidFill>
                <a:latin typeface="Montserrat"/>
                <a:ea typeface="Montserrat"/>
                <a:cs typeface="Montserrat"/>
              </a:rPr>
              <a:t>ncy in</a:t>
            </a:r>
            <a:r>
              <a:rPr lang="en-US" sz="1400" b="1" i="0" u="none" strike="noStrike" cap="none" spc="0">
                <a:ln>
                  <a:noFill/>
                </a:ln>
                <a:solidFill>
                  <a:schemeClr val="tx1"/>
                </a:solidFill>
                <a:latin typeface="Montserrat"/>
                <a:ea typeface="Montserrat"/>
                <a:cs typeface="Montserrat"/>
              </a:rPr>
              <a:t> Data Storage</a:t>
            </a:r>
            <a:r>
              <a:rPr lang="en-US" sz="1400" b="0" i="0" u="none" strike="noStrike" cap="none" spc="0">
                <a:ln>
                  <a:noFill/>
                </a:ln>
                <a:solidFill>
                  <a:schemeClr val="tx1"/>
                </a:solidFill>
                <a:latin typeface="Montserrat"/>
                <a:ea typeface="Montserrat"/>
                <a:cs typeface="Montserrat"/>
              </a:rPr>
              <a:t>: MySQL provided</a:t>
            </a:r>
            <a:r>
              <a:rPr lang="en-IN" sz="1400" b="0" i="0" u="none" strike="noStrike" cap="none" spc="0">
                <a:ln>
                  <a:noFill/>
                </a:ln>
                <a:solidFill>
                  <a:schemeClr val="tx1"/>
                </a:solidFill>
                <a:latin typeface="Montserrat"/>
                <a:ea typeface="Montserrat"/>
                <a:cs typeface="Montserrat"/>
              </a:rPr>
              <a:t> which will help in giving the application</a:t>
            </a:r>
            <a:r>
              <a:rPr lang="en-US" sz="1400" b="0" i="0" u="none" strike="noStrike" cap="none" spc="0">
                <a:ln>
                  <a:noFill/>
                </a:ln>
                <a:solidFill>
                  <a:schemeClr val="tx1"/>
                </a:solidFill>
                <a:latin typeface="Montserrat"/>
                <a:ea typeface="Montserrat"/>
                <a:cs typeface="Montserrat"/>
              </a:rPr>
              <a:t> robust</a:t>
            </a:r>
            <a:r>
              <a:rPr lang="en-IN" sz="1400" b="0" i="0" u="none" strike="noStrike" cap="none" spc="0">
                <a:ln>
                  <a:noFill/>
                </a:ln>
                <a:solidFill>
                  <a:schemeClr val="tx1"/>
                </a:solidFill>
                <a:latin typeface="Montserrat"/>
                <a:ea typeface="Montserrat"/>
                <a:cs typeface="Montserrat"/>
              </a:rPr>
              <a:t>ness</a:t>
            </a:r>
            <a:r>
              <a:rPr lang="en-US" sz="1400" b="0" i="0" u="none" strike="noStrike" cap="none" spc="0">
                <a:ln>
                  <a:noFill/>
                </a:ln>
                <a:solidFill>
                  <a:schemeClr val="tx1"/>
                </a:solidFill>
                <a:latin typeface="Montserrat"/>
                <a:ea typeface="Montserrat"/>
                <a:cs typeface="Montserrat"/>
              </a:rPr>
              <a:t> and </a:t>
            </a:r>
            <a:r>
              <a:rPr lang="en-IN" sz="1400" b="0" i="0" u="none" strike="noStrike" cap="none" spc="0">
                <a:ln>
                  <a:noFill/>
                </a:ln>
                <a:solidFill>
                  <a:schemeClr val="tx1"/>
                </a:solidFill>
                <a:latin typeface="Montserrat"/>
                <a:ea typeface="Montserrat"/>
                <a:cs typeface="Montserrat"/>
              </a:rPr>
              <a:t>a </a:t>
            </a:r>
            <a:r>
              <a:rPr lang="en-US" sz="1400" b="0" i="0" u="none" strike="noStrike" cap="none" spc="0">
                <a:ln>
                  <a:noFill/>
                </a:ln>
                <a:solidFill>
                  <a:schemeClr val="tx1"/>
                </a:solidFill>
                <a:latin typeface="Montserrat"/>
                <a:ea typeface="Montserrat"/>
                <a:cs typeface="Montserrat"/>
              </a:rPr>
              <a:t>scalable solution for storing </a:t>
            </a:r>
            <a:r>
              <a:rPr lang="en-IN" sz="1400" b="0" i="0" u="none" strike="noStrike" cap="none" spc="0">
                <a:ln>
                  <a:noFill/>
                </a:ln>
                <a:solidFill>
                  <a:schemeClr val="tx1"/>
                </a:solidFill>
                <a:latin typeface="Montserrat"/>
                <a:ea typeface="Montserrat"/>
                <a:cs typeface="Montserrat"/>
              </a:rPr>
              <a:t>the </a:t>
            </a:r>
            <a:r>
              <a:rPr lang="en-US" sz="1400" b="0" i="0" u="none" strike="noStrike" cap="none" spc="0">
                <a:ln>
                  <a:noFill/>
                </a:ln>
                <a:solidFill>
                  <a:schemeClr val="tx1"/>
                </a:solidFill>
                <a:latin typeface="Montserrat"/>
                <a:ea typeface="Montserrat"/>
                <a:cs typeface="Montserrat"/>
              </a:rPr>
              <a:t>user data</a:t>
            </a:r>
            <a:r>
              <a:rPr lang="en-IN" sz="1400" b="0" i="0" u="none" strike="noStrike" cap="none" spc="0">
                <a:ln>
                  <a:noFill/>
                </a:ln>
                <a:solidFill>
                  <a:schemeClr val="tx1"/>
                </a:solidFill>
                <a:latin typeface="Montserrat"/>
                <a:ea typeface="Montserrat"/>
                <a:cs typeface="Montserrat"/>
              </a:rPr>
              <a:t> which will</a:t>
            </a:r>
            <a:r>
              <a:rPr lang="en-US" sz="1400" b="0" i="0" u="none" strike="noStrike" cap="none" spc="0">
                <a:ln>
                  <a:noFill/>
                </a:ln>
                <a:solidFill>
                  <a:schemeClr val="tx1"/>
                </a:solidFill>
                <a:latin typeface="Montserrat"/>
                <a:ea typeface="Montserrat"/>
                <a:cs typeface="Montserrat"/>
              </a:rPr>
              <a:t> includ</a:t>
            </a:r>
            <a:r>
              <a:rPr lang="en-IN" sz="1400" b="0" i="0" u="none" strike="noStrike" cap="none" spc="0">
                <a:ln>
                  <a:noFill/>
                </a:ln>
                <a:solidFill>
                  <a:schemeClr val="tx1"/>
                </a:solidFill>
                <a:latin typeface="Montserrat"/>
                <a:ea typeface="Montserrat"/>
                <a:cs typeface="Montserrat"/>
              </a:rPr>
              <a:t>e</a:t>
            </a:r>
            <a:r>
              <a:rPr lang="en-IN" sz="1400" b="0" i="0" u="none" strike="noStrike" cap="none" spc="0">
                <a:ln>
                  <a:noFill/>
                </a:ln>
                <a:solidFill>
                  <a:schemeClr val="tx1"/>
                </a:solidFill>
                <a:latin typeface="Montserrat"/>
                <a:ea typeface="Montserrat"/>
                <a:cs typeface="Montserrat"/>
              </a:rPr>
              <a:t> assesments,mood tracing function</a:t>
            </a:r>
            <a:r>
              <a:rPr lang="en-US" sz="1400" b="0" i="0" u="none" strike="noStrike" cap="none" spc="0">
                <a:ln>
                  <a:noFill/>
                </a:ln>
                <a:solidFill>
                  <a:schemeClr val="tx1"/>
                </a:solidFill>
                <a:latin typeface="Montserrat"/>
                <a:ea typeface="Montserrat"/>
                <a:cs typeface="Montserrat"/>
              </a:rPr>
              <a:t>. Queries were optimized to ensure quick data retrieval and updates, contributing to the app</a:t>
            </a:r>
            <a:r>
              <a:rPr lang="en-IN" sz="1400" b="0" i="0" u="none" strike="noStrike" cap="none" spc="0">
                <a:ln>
                  <a:noFill/>
                </a:ln>
                <a:solidFill>
                  <a:schemeClr val="tx1"/>
                </a:solidFill>
                <a:latin typeface="Montserrat"/>
                <a:ea typeface="Montserrat"/>
                <a:cs typeface="Montserrat"/>
              </a:rPr>
              <a:t>lication’s</a:t>
            </a:r>
            <a:r>
              <a:rPr lang="en-US" sz="1400" b="0" i="0" u="none" strike="noStrike" cap="none" spc="0">
                <a:ln>
                  <a:noFill/>
                </a:ln>
                <a:solidFill>
                  <a:schemeClr val="tx1"/>
                </a:solidFill>
                <a:latin typeface="Montserrat"/>
                <a:ea typeface="Montserrat"/>
                <a:cs typeface="Montserrat"/>
              </a:rPr>
              <a:t> overall </a:t>
            </a:r>
            <a:r>
              <a:rPr lang="en-IN" sz="1400" b="0" i="0" u="none" strike="noStrike" cap="none" spc="0">
                <a:ln>
                  <a:noFill/>
                </a:ln>
                <a:solidFill>
                  <a:schemeClr val="tx1"/>
                </a:solidFill>
                <a:latin typeface="Montserrat"/>
                <a:ea typeface="Montserrat"/>
                <a:cs typeface="Montserrat"/>
              </a:rPr>
              <a:t>liability.</a:t>
            </a:r>
            <a:endParaRPr sz="1400"/>
          </a:p>
          <a:p>
            <a:pPr marL="0" lvl="0" indent="0">
              <a:spcAft>
                <a:spcPts val="1200"/>
              </a:spcAft>
              <a:buNone/>
              <a:defRPr/>
            </a:pPr>
            <a:endParaRPr lang="en-GB" sz="1400">
              <a:solidFill>
                <a:schemeClr val="dk1"/>
              </a:solidFill>
              <a:latin typeface="Montserrat"/>
              <a:ea typeface="Montserrat"/>
              <a:cs typeface="Montserrat"/>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480476" y="4344867"/>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Autofit/>
          </a:bodyPr>
          <a:lstStyle/>
          <a:p>
            <a:pPr marL="457200" indent="-457200" algn="ctr">
              <a:defRPr/>
            </a:pPr>
            <a:r>
              <a:rPr lang="en-US" b="1">
                <a:solidFill>
                  <a:schemeClr val="lt1"/>
                </a:solidFill>
                <a:latin typeface="Montserrat"/>
                <a:ea typeface="Montserrat"/>
                <a:cs typeface="Montserrat"/>
              </a:rPr>
              <a:t>Conclusion</a:t>
            </a:r>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4" y="445025"/>
            <a:ext cx="3882121" cy="761700"/>
          </a:xfrm>
          <a:prstGeom prst="rect">
            <a:avLst/>
          </a:prstGeom>
        </p:spPr>
        <p:txBody>
          <a:bodyPr spcFirstLastPara="1" wrap="square" lIns="91425" tIns="91425" rIns="91425" bIns="91425" anchor="ctr" anchorCtr="0">
            <a:normAutofit/>
          </a:bodyPr>
          <a:lstStyle/>
          <a:p>
            <a:pPr lvl="0">
              <a:defRPr/>
            </a:pPr>
            <a:r>
              <a:rPr lang="en-US" b="1">
                <a:solidFill>
                  <a:schemeClr val="tx1"/>
                </a:solidFill>
                <a:latin typeface="Montserrat"/>
                <a:ea typeface="Montserrat"/>
                <a:cs typeface="Montserrat"/>
              </a:rPr>
              <a:t>Conclusion</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932852" y="1056031"/>
            <a:ext cx="7340460" cy="3119573"/>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just">
              <a:lnSpc>
                <a:spcPct val="100000"/>
              </a:lnSpc>
              <a:spcAft>
                <a:spcPts val="1199"/>
              </a:spcAft>
              <a:buNone/>
              <a:defRPr/>
            </a:pPr>
            <a:r>
              <a:rPr lang="en-GB" sz="1400" b="1" i="0" u="none" strike="noStrike" cap="none" spc="0">
                <a:solidFill>
                  <a:srgbClr val="00B0F0"/>
                </a:solidFill>
                <a:latin typeface="Arial"/>
                <a:ea typeface="Arial"/>
                <a:cs typeface="Arial"/>
              </a:rPr>
              <a:t>Peace:The Mental Stability</a:t>
            </a:r>
            <a:r>
              <a:rPr lang="en-GB" sz="1400" b="0" i="0" u="none" strike="noStrike" cap="none" spc="0">
                <a:solidFill>
                  <a:schemeClr val="dk1"/>
                </a:solidFill>
                <a:latin typeface="Arial"/>
                <a:ea typeface="Arial"/>
                <a:cs typeface="Arial"/>
              </a:rPr>
              <a:t> is more than just an app</a:t>
            </a:r>
            <a:r>
              <a:rPr lang="en-IN" sz="1400" b="0" i="0" u="none" strike="noStrike" cap="none" spc="0">
                <a:solidFill>
                  <a:schemeClr val="dk1"/>
                </a:solidFill>
                <a:latin typeface="Arial"/>
                <a:ea typeface="Arial"/>
                <a:cs typeface="Arial"/>
              </a:rPr>
              <a:t>,</a:t>
            </a:r>
            <a:r>
              <a:rPr lang="en-GB" sz="1400" b="0" i="0" u="none" strike="noStrike" cap="none" spc="0">
                <a:solidFill>
                  <a:schemeClr val="dk1"/>
                </a:solidFill>
                <a:latin typeface="Arial"/>
                <a:ea typeface="Arial"/>
                <a:cs typeface="Arial"/>
              </a:rPr>
              <a:t> it’s a home for the mind. By providing extensive platform for mental health therapy,we aim to empower individuals to take control of their well-being and finding lasting peace.</a:t>
            </a:r>
            <a:endParaRPr sz="1400">
              <a:solidFill>
                <a:schemeClr val="dk1"/>
              </a:solidFill>
              <a:latin typeface="Montserrat"/>
              <a:ea typeface="Montserrat"/>
              <a:cs typeface="Montserrat"/>
            </a:endParaRPr>
          </a:p>
          <a:p>
            <a:pPr marL="0" lvl="0" indent="0" algn="just">
              <a:lnSpc>
                <a:spcPct val="100000"/>
              </a:lnSpc>
              <a:spcAft>
                <a:spcPts val="1198"/>
              </a:spcAft>
              <a:buNone/>
              <a:defRPr/>
            </a:pPr>
            <a:r>
              <a:rPr lang="en-GB" sz="1400" b="0" i="0" u="none" strike="noStrike" cap="none" spc="0">
                <a:solidFill>
                  <a:schemeClr val="dk1"/>
                </a:solidFill>
                <a:latin typeface="Arial"/>
                <a:ea typeface="Arial"/>
                <a:cs typeface="Arial"/>
              </a:rPr>
              <a:t>Our mission is to make mental health therapy accessible, affordable,and shame free. We believe that everyone deserves peace of mind, and we’re committed to helping them achieve it.</a:t>
            </a:r>
            <a:endParaRPr sz="1400">
              <a:solidFill>
                <a:schemeClr val="dk1"/>
              </a:solidFill>
              <a:latin typeface="Arial"/>
              <a:cs typeface="Arial"/>
            </a:endParaRPr>
          </a:p>
          <a:p>
            <a:pPr marL="0" lvl="0" indent="0" algn="just">
              <a:lnSpc>
                <a:spcPct val="100000"/>
              </a:lnSpc>
              <a:spcAft>
                <a:spcPts val="1198"/>
              </a:spcAft>
              <a:buNone/>
              <a:defRPr/>
            </a:pPr>
            <a:r>
              <a:rPr lang="en-GB" sz="1400" b="0" i="0" u="none" strike="noStrike" cap="none" spc="0">
                <a:solidFill>
                  <a:schemeClr val="dk1"/>
                </a:solidFill>
                <a:latin typeface="Arial"/>
                <a:ea typeface="Arial"/>
                <a:cs typeface="Arial"/>
              </a:rPr>
              <a:t>By this app, the user will take the first step towards a more balanced, fulfilling life. Join us on this journey towards inner peace, and let’s navigate the path to mental stability together</a:t>
            </a:r>
            <a:r>
              <a:rPr lang="en-GB" sz="1400" b="0" i="0" u="none" strike="noStrike" cap="none" spc="0">
                <a:solidFill>
                  <a:schemeClr val="dk1"/>
                </a:solidFill>
                <a:latin typeface="Montserrat"/>
                <a:ea typeface="Montserrat"/>
                <a:cs typeface="Montserrat"/>
              </a:rPr>
              <a:t>.</a:t>
            </a:r>
            <a:endParaRPr sz="1400">
              <a:solidFill>
                <a:schemeClr val="dk1"/>
              </a:solidFill>
              <a:latin typeface="Montserrat"/>
              <a:ea typeface="Montserrat"/>
              <a:cs typeface="Montserrat"/>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430599" y="4281479"/>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lvl="0" algn="ctr">
              <a:defRPr/>
            </a:pPr>
            <a:r>
              <a:rPr lang="en-US" b="1">
                <a:solidFill>
                  <a:schemeClr val="lt1"/>
                </a:solidFill>
                <a:latin typeface="Montserrat"/>
                <a:ea typeface="Montserrat"/>
                <a:cs typeface="Montserrat"/>
              </a:rPr>
              <a:t>Future scope</a:t>
            </a:r>
            <a:endParaRPr lang="en-US" b="1">
              <a:solidFill>
                <a:schemeClr val="lt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4" y="445025"/>
            <a:ext cx="3882121" cy="761700"/>
          </a:xfrm>
          <a:prstGeom prst="rect">
            <a:avLst/>
          </a:prstGeom>
        </p:spPr>
        <p:txBody>
          <a:bodyPr spcFirstLastPara="1" wrap="square" lIns="91425" tIns="91425" rIns="91425" bIns="91425" anchor="ctr" anchorCtr="0">
            <a:normAutofit fontScale="90000"/>
          </a:bodyPr>
          <a:lstStyle/>
          <a:p>
            <a:pPr lvl="0">
              <a:defRPr/>
            </a:pPr>
            <a:r>
              <a:rPr lang="en-US" b="1">
                <a:solidFill>
                  <a:schemeClr val="tx1"/>
                </a:solidFill>
                <a:latin typeface="Montserrat"/>
                <a:ea typeface="Montserrat"/>
                <a:cs typeface="Montserrat"/>
              </a:rPr>
              <a:t>Future scope</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932853" y="1076739"/>
            <a:ext cx="7334604" cy="3268127"/>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just">
              <a:spcAft>
                <a:spcPts val="1199"/>
              </a:spcAft>
              <a:buNone/>
              <a:defRPr/>
            </a:pPr>
            <a:r>
              <a:rPr lang="en-US" sz="1400" b="0" i="0" u="none" strike="noStrike" cap="none" spc="0">
                <a:solidFill>
                  <a:schemeClr val="dk1"/>
                </a:solidFill>
                <a:latin typeface="Arial"/>
                <a:ea typeface="Arial"/>
                <a:cs typeface="Arial"/>
              </a:rPr>
              <a:t>The future scope</a:t>
            </a:r>
            <a:r>
              <a:rPr lang="en-GB" sz="1400" b="0" i="0" u="none" strike="noStrike" cap="none" spc="0">
                <a:solidFill>
                  <a:schemeClr val="dk1"/>
                </a:solidFill>
                <a:latin typeface="Arial"/>
                <a:ea typeface="Arial"/>
                <a:cs typeface="Arial"/>
              </a:rPr>
              <a:t> of this app is that it can be helpful to the youth who needs therapy but face a lots of barriers like cost, shame of sharing, fear of confidentiality, limited availability,fear of sharing and lot more.This app will help the youth to be confident to share problem and stress with free mind without any fear and to overcome the stress. </a:t>
            </a:r>
            <a:endParaRPr sz="1400">
              <a:solidFill>
                <a:schemeClr val="dk1"/>
              </a:solidFill>
              <a:latin typeface="Arial"/>
              <a:ea typeface="Arial"/>
              <a:cs typeface="Arial"/>
            </a:endParaRPr>
          </a:p>
          <a:p>
            <a:pPr marL="0" lvl="0" indent="0" algn="just">
              <a:lnSpc>
                <a:spcPct val="50000"/>
              </a:lnSpc>
              <a:spcAft>
                <a:spcPts val="1198"/>
              </a:spcAft>
              <a:buNone/>
              <a:defRPr/>
            </a:pPr>
            <a:r>
              <a:rPr lang="en-GB" sz="1400" b="0" i="0" u="none" strike="noStrike" cap="none" spc="0">
                <a:solidFill>
                  <a:schemeClr val="dk1"/>
                </a:solidFill>
                <a:latin typeface="Arial"/>
                <a:ea typeface="Arial"/>
                <a:cs typeface="Arial"/>
              </a:rPr>
              <a:t>The Future scope can be for mental health therapy application-</a:t>
            </a:r>
            <a:endParaRPr sz="1400">
              <a:solidFill>
                <a:schemeClr val="dk1"/>
              </a:solidFill>
              <a:latin typeface="Arial"/>
              <a:ea typeface="Arial"/>
              <a:cs typeface="Arial"/>
            </a:endParaRPr>
          </a:p>
          <a:p>
            <a:pPr marL="250834" lvl="0" indent="-250834" algn="just">
              <a:lnSpc>
                <a:spcPct val="50000"/>
              </a:lnSpc>
              <a:spcAft>
                <a:spcPts val="1198"/>
              </a:spcAft>
              <a:buFont typeface="Arial"/>
              <a:buAutoNum type="arabicPeriod"/>
              <a:defRPr/>
            </a:pPr>
            <a:r>
              <a:rPr lang="en-GB" sz="1400" b="0" i="0" u="none" strike="noStrike" cap="none" spc="0">
                <a:solidFill>
                  <a:schemeClr val="dk1"/>
                </a:solidFill>
                <a:latin typeface="Arial"/>
                <a:ea typeface="Arial"/>
                <a:cs typeface="Arial"/>
              </a:rPr>
              <a:t>Expand therapy Content and resources</a:t>
            </a:r>
            <a:endParaRPr sz="1400">
              <a:solidFill>
                <a:schemeClr val="dk1"/>
              </a:solidFill>
              <a:latin typeface="Arial"/>
              <a:ea typeface="Arial"/>
              <a:cs typeface="Arial"/>
            </a:endParaRPr>
          </a:p>
          <a:p>
            <a:pPr marL="0" lvl="0" indent="0" algn="just">
              <a:lnSpc>
                <a:spcPct val="50000"/>
              </a:lnSpc>
              <a:spcAft>
                <a:spcPts val="1198"/>
              </a:spcAft>
              <a:buNone/>
              <a:defRPr/>
            </a:pPr>
            <a:r>
              <a:rPr lang="en-GB" sz="1400" b="0" i="0" u="none" strike="noStrike" cap="none" spc="0">
                <a:solidFill>
                  <a:schemeClr val="dk1"/>
                </a:solidFill>
                <a:latin typeface="Arial"/>
                <a:ea typeface="Arial"/>
                <a:cs typeface="Arial"/>
              </a:rPr>
              <a:t>2. AI-powered chat-bots</a:t>
            </a:r>
            <a:endParaRPr sz="1400">
              <a:solidFill>
                <a:schemeClr val="dk1"/>
              </a:solidFill>
              <a:latin typeface="Arial"/>
              <a:ea typeface="Arial"/>
              <a:cs typeface="Arial"/>
            </a:endParaRPr>
          </a:p>
          <a:p>
            <a:pPr marL="0" lvl="0" indent="0" algn="just">
              <a:lnSpc>
                <a:spcPct val="50000"/>
              </a:lnSpc>
              <a:spcAft>
                <a:spcPts val="1198"/>
              </a:spcAft>
              <a:buNone/>
              <a:defRPr/>
            </a:pPr>
            <a:r>
              <a:rPr lang="en-GB" sz="1400" b="0" i="0" u="none" strike="noStrike" cap="none" spc="0">
                <a:solidFill>
                  <a:schemeClr val="dk1"/>
                </a:solidFill>
                <a:latin typeface="Arial"/>
                <a:ea typeface="Arial"/>
                <a:cs typeface="Arial"/>
              </a:rPr>
              <a:t>3. Social Support Network</a:t>
            </a:r>
            <a:endParaRPr sz="1400">
              <a:solidFill>
                <a:schemeClr val="dk1"/>
              </a:solidFill>
              <a:latin typeface="Arial"/>
              <a:ea typeface="Arial"/>
              <a:cs typeface="Arial"/>
            </a:endParaRPr>
          </a:p>
          <a:p>
            <a:pPr marL="0" lvl="0" indent="0" algn="just">
              <a:lnSpc>
                <a:spcPct val="50000"/>
              </a:lnSpc>
              <a:spcAft>
                <a:spcPts val="1198"/>
              </a:spcAft>
              <a:buNone/>
              <a:defRPr/>
            </a:pPr>
            <a:r>
              <a:rPr lang="en-GB" sz="1400" b="0" i="0" u="none" strike="noStrike" cap="none" spc="0">
                <a:solidFill>
                  <a:schemeClr val="dk1"/>
                </a:solidFill>
                <a:latin typeface="Arial"/>
                <a:ea typeface="Arial"/>
                <a:cs typeface="Arial"/>
              </a:rPr>
              <a:t>4. Providing professional therapists</a:t>
            </a:r>
            <a:endParaRPr sz="1400">
              <a:solidFill>
                <a:schemeClr val="dk1"/>
              </a:solidFill>
              <a:latin typeface="Arial"/>
              <a:ea typeface="Arial"/>
              <a:cs typeface="Arial"/>
            </a:endParaRPr>
          </a:p>
          <a:p>
            <a:pPr marL="0" lvl="0" indent="0" algn="just">
              <a:lnSpc>
                <a:spcPct val="50000"/>
              </a:lnSpc>
              <a:spcAft>
                <a:spcPts val="1198"/>
              </a:spcAft>
              <a:buNone/>
              <a:defRPr/>
            </a:pPr>
            <a:r>
              <a:rPr lang="en-GB" sz="1400" b="0" i="0" u="none" strike="noStrike" cap="none" spc="0">
                <a:solidFill>
                  <a:schemeClr val="dk1"/>
                </a:solidFill>
                <a:latin typeface="Arial"/>
                <a:ea typeface="Arial"/>
                <a:cs typeface="Arial"/>
              </a:rPr>
              <a:t>5. AI-powered mental health diagnosis                                                         </a:t>
            </a:r>
            <a:endParaRPr sz="1400">
              <a:solidFill>
                <a:schemeClr val="dk1"/>
              </a:solidFill>
              <a:latin typeface="Arial"/>
              <a:ea typeface="Arial"/>
              <a:cs typeface="Arial"/>
            </a:endParaRPr>
          </a:p>
          <a:p>
            <a:pPr marL="0" lvl="0" indent="0" algn="just">
              <a:spcAft>
                <a:spcPts val="1200"/>
              </a:spcAft>
              <a:buNone/>
              <a:defRPr/>
            </a:pPr>
            <a:endParaRPr sz="1400">
              <a:solidFill>
                <a:schemeClr val="dk1"/>
              </a:solidFill>
              <a:latin typeface="Montserrat"/>
              <a:ea typeface="Montserrat"/>
              <a:cs typeface="Montserrat"/>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480475" y="4344867"/>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lvl="0" algn="ctr">
              <a:defRPr/>
            </a:pPr>
            <a:r>
              <a:rPr lang="en-US" b="1">
                <a:solidFill>
                  <a:schemeClr val="lt1"/>
                </a:solidFill>
                <a:latin typeface="Montserrat"/>
                <a:ea typeface="Montserrat"/>
                <a:cs typeface="Montserrat"/>
              </a:rPr>
              <a:t>References</a:t>
            </a:r>
            <a:endParaRPr lang="en-US" b="1">
              <a:solidFill>
                <a:schemeClr val="lt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4" y="445025"/>
            <a:ext cx="3882121" cy="761700"/>
          </a:xfrm>
          <a:prstGeom prst="rect">
            <a:avLst/>
          </a:prstGeom>
        </p:spPr>
        <p:txBody>
          <a:bodyPr spcFirstLastPara="1" wrap="square" lIns="91425" tIns="91425" rIns="91425" bIns="91425" anchor="ctr" anchorCtr="0">
            <a:normAutofit/>
          </a:bodyPr>
          <a:lstStyle/>
          <a:p>
            <a:pPr lvl="0">
              <a:defRPr/>
            </a:pPr>
            <a:r>
              <a:rPr lang="en-US" b="1">
                <a:solidFill>
                  <a:schemeClr val="tx1"/>
                </a:solidFill>
                <a:latin typeface="Montserrat"/>
                <a:ea typeface="Montserrat"/>
                <a:cs typeface="Montserrat"/>
              </a:rPr>
              <a:t>References</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a:off x="1405975" y="1224600"/>
            <a:ext cx="6467400" cy="2694300"/>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l">
              <a:spcBef>
                <a:spcPts val="0"/>
              </a:spcBef>
              <a:spcAft>
                <a:spcPts val="1200"/>
              </a:spcAft>
              <a:buNone/>
              <a:defRPr/>
            </a:pPr>
            <a:r>
              <a:rPr lang="en-IN" sz="1400">
                <a:solidFill>
                  <a:schemeClr val="dk1"/>
                </a:solidFill>
                <a:latin typeface="Montserrat"/>
                <a:ea typeface="Montserrat"/>
                <a:cs typeface="Montserrat"/>
              </a:rPr>
              <a:t>1. </a:t>
            </a:r>
            <a:r>
              <a:rPr sz="1400" b="0" i="0" u="none">
                <a:solidFill>
                  <a:srgbClr val="000000"/>
                </a:solidFill>
                <a:latin typeface="Times New Roman"/>
                <a:ea typeface="Times New Roman"/>
                <a:cs typeface="Times New Roman"/>
              </a:rPr>
              <a:t>HMG ⁄ DH</a:t>
            </a:r>
            <a:r>
              <a:rPr lang="en-IN" sz="1400" b="0" i="0" u="none">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No Health without Mental Health: A Cross-Government Mental Health Outcomes Strategy for People of All Ages</a:t>
            </a:r>
            <a:r>
              <a:rPr lang="en-IN" sz="1400" b="0" i="0" u="none">
                <a:solidFill>
                  <a:srgbClr val="000000"/>
                </a:solidFill>
                <a:latin typeface="Times New Roman"/>
                <a:ea typeface="Times New Roman"/>
                <a:cs typeface="Times New Roman"/>
              </a:rPr>
              <a:t>”</a:t>
            </a:r>
            <a:r>
              <a:rPr sz="1400" b="0" i="0" u="none">
                <a:solidFill>
                  <a:srgbClr val="000000"/>
                </a:solidFill>
                <a:latin typeface="Times New Roman"/>
                <a:ea typeface="Times New Roman"/>
                <a:cs typeface="Times New Roman"/>
              </a:rPr>
              <a:t>. London</a:t>
            </a:r>
            <a:r>
              <a:rPr lang="en-IN" sz="1400" b="0" i="0" u="none">
                <a:solidFill>
                  <a:srgbClr val="000000"/>
                </a:solidFill>
                <a:latin typeface="Times New Roman"/>
                <a:ea typeface="Times New Roman"/>
                <a:cs typeface="Times New Roman"/>
              </a:rPr>
              <a:t>,</a:t>
            </a:r>
            <a:r>
              <a:rPr sz="1400" b="0" i="0" u="none">
                <a:solidFill>
                  <a:srgbClr val="000000"/>
                </a:solidFill>
                <a:latin typeface="Times New Roman"/>
                <a:ea typeface="Times New Roman"/>
                <a:cs typeface="Times New Roman"/>
              </a:rPr>
              <a:t> 2 February 2011. Gateway reference: 14679.</a:t>
            </a:r>
            <a:endParaRPr sz="1400" b="0" i="0" u="none">
              <a:solidFill>
                <a:srgbClr val="000000"/>
              </a:solidFill>
              <a:latin typeface="Times New Roman"/>
              <a:ea typeface="Times New Roman"/>
              <a:cs typeface="Times New Roman"/>
            </a:endParaRPr>
          </a:p>
          <a:p>
            <a:pPr marL="0" lvl="0" indent="0" algn="l">
              <a:spcBef>
                <a:spcPts val="0"/>
              </a:spcBef>
              <a:spcAft>
                <a:spcPts val="1199"/>
              </a:spcAft>
              <a:buNone/>
              <a:defRPr/>
            </a:pPr>
            <a:r>
              <a:rPr lang="en-IN" sz="1400" b="0" i="0" u="none">
                <a:solidFill>
                  <a:srgbClr val="000000"/>
                </a:solidFill>
                <a:latin typeface="Times New Roman"/>
                <a:ea typeface="Times New Roman"/>
                <a:cs typeface="Times New Roman"/>
              </a:rPr>
              <a:t>2. </a:t>
            </a:r>
            <a:r>
              <a:rPr sz="1400" b="0" i="0" u="none">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Frederico Cardoso and Zoë McHayle</a:t>
            </a:r>
            <a:r>
              <a:rPr lang="en-IN" sz="1400" b="0" i="0" u="none">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The Economic and Social Costs of Mental Ill</a:t>
            </a:r>
            <a:r>
              <a:rPr lang="en-IN" sz="1400" b="0" i="0" u="none">
                <a:solidFill>
                  <a:srgbClr val="000000"/>
                </a:solidFill>
                <a:latin typeface="Times New Roman"/>
                <a:ea typeface="Times New Roman"/>
                <a:cs typeface="Times New Roman"/>
              </a:rPr>
              <a:t> Health</a:t>
            </a:r>
            <a:r>
              <a:rPr lang="en-IN" sz="1400" b="0" i="0" u="none">
                <a:solidFill>
                  <a:srgbClr val="000000"/>
                </a:solidFill>
                <a:latin typeface="Times New Roman"/>
                <a:ea typeface="Times New Roman"/>
                <a:cs typeface="Times New Roman"/>
              </a:rPr>
              <a:t>”</a:t>
            </a:r>
            <a:r>
              <a:rPr sz="1400" b="0" i="0" u="none">
                <a:solidFill>
                  <a:srgbClr val="000000"/>
                </a:solidFill>
                <a:latin typeface="Times New Roman"/>
                <a:ea typeface="Times New Roman"/>
                <a:cs typeface="Times New Roman"/>
              </a:rPr>
              <a:t>. </a:t>
            </a:r>
            <a:r>
              <a:rPr lang="en-IN" sz="1400" b="0" i="0" u="none">
                <a:solidFill>
                  <a:srgbClr val="000000"/>
                </a:solidFill>
                <a:latin typeface="Times New Roman"/>
                <a:ea typeface="Times New Roman"/>
                <a:cs typeface="Times New Roman"/>
              </a:rPr>
              <a:t>March 2024.</a:t>
            </a:r>
            <a:endParaRPr sz="1400" b="0" i="0" u="none">
              <a:solidFill>
                <a:srgbClr val="000000"/>
              </a:solidFill>
              <a:latin typeface="Times New Roman"/>
              <a:ea typeface="Times New Roman"/>
              <a:cs typeface="Times New Roman"/>
            </a:endParaRPr>
          </a:p>
          <a:p>
            <a:pPr marL="0" lvl="0" indent="0" algn="l">
              <a:spcBef>
                <a:spcPts val="0"/>
              </a:spcBef>
              <a:spcAft>
                <a:spcPts val="1199"/>
              </a:spcAft>
              <a:buNone/>
              <a:defRPr/>
            </a:pPr>
            <a:r>
              <a:rPr lang="en-IN" sz="1400" b="0" i="0" u="none">
                <a:solidFill>
                  <a:srgbClr val="000000"/>
                </a:solidFill>
                <a:latin typeface="Times New Roman"/>
                <a:ea typeface="Times New Roman"/>
                <a:cs typeface="Times New Roman"/>
              </a:rPr>
              <a:t>3. </a:t>
            </a:r>
            <a:r>
              <a:rPr sz="1400" b="0" i="0" u="none">
                <a:solidFill>
                  <a:srgbClr val="000000"/>
                </a:solidFill>
                <a:latin typeface="Times New Roman"/>
                <a:ea typeface="Times New Roman"/>
                <a:cs typeface="Times New Roman"/>
              </a:rPr>
              <a:t>Martin Knapp, David McDaid and</a:t>
            </a:r>
            <a:r>
              <a:rPr lang="en-IN" sz="1400" b="0" i="0" u="none">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Michael Parsonage (editors)</a:t>
            </a:r>
            <a:r>
              <a:rPr lang="en-IN" sz="1400" b="0" i="0" u="none">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Mental Health Promotion and Mental Illness Prevention: the Economic Case.</a:t>
            </a:r>
            <a:r>
              <a:rPr lang="en-IN" sz="1400" b="0" i="0" u="none">
                <a:solidFill>
                  <a:srgbClr val="000000"/>
                </a:solidFill>
                <a:latin typeface="Times New Roman"/>
                <a:ea typeface="Times New Roman"/>
                <a:cs typeface="Times New Roman"/>
              </a:rPr>
              <a:t>” </a:t>
            </a:r>
            <a:r>
              <a:rPr lang="en-IN" sz="1400" b="0" i="0" u="none">
                <a:solidFill>
                  <a:srgbClr val="000000"/>
                </a:solidFill>
                <a:latin typeface="Times New Roman"/>
                <a:ea typeface="Times New Roman"/>
                <a:cs typeface="Times New Roman"/>
              </a:rPr>
              <a:t>Department of Health,London, April </a:t>
            </a:r>
            <a:r>
              <a:rPr sz="1400" b="0" i="0" u="none">
                <a:solidFill>
                  <a:srgbClr val="000000"/>
                </a:solidFill>
                <a:latin typeface="Times New Roman"/>
                <a:ea typeface="Times New Roman"/>
                <a:cs typeface="Times New Roman"/>
              </a:rPr>
              <a:t>2011. Gateway reference: 15972</a:t>
            </a:r>
            <a:r>
              <a:rPr lang="en-IN" sz="1400" b="0" i="0" u="none">
                <a:solidFill>
                  <a:srgbClr val="000000"/>
                </a:solidFill>
                <a:latin typeface="Times New Roman"/>
                <a:ea typeface="Times New Roman"/>
                <a:cs typeface="Times New Roman"/>
              </a:rPr>
              <a:t>.</a:t>
            </a:r>
            <a:endParaRPr sz="1400" b="0" i="0" u="none">
              <a:solidFill>
                <a:srgbClr val="000000"/>
              </a:solidFill>
              <a:latin typeface="Times New Roman"/>
              <a:ea typeface="Times New Roman"/>
              <a:cs typeface="Times New Roman"/>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447225" y="4344867"/>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 name="Google Shape;135;p21"/>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136" name="Google Shape;136;p21"/>
          <p:cNvSpPr txBox="1">
            <a:spLocks noGrp="1"/>
          </p:cNvSpPr>
          <p:nvPr>
            <p:ph type="ctrTitle"/>
          </p:nvPr>
        </p:nvSpPr>
        <p:spPr bwMode="auto">
          <a:xfrm>
            <a:off x="1763550" y="2092950"/>
            <a:ext cx="5616900" cy="957600"/>
          </a:xfrm>
          <a:prstGeom prst="rect">
            <a:avLst/>
          </a:prstGeom>
        </p:spPr>
        <p:txBody>
          <a:bodyPr spcFirstLastPara="1" wrap="square" lIns="91425" tIns="91425" rIns="91425" bIns="91425" anchor="ctr" anchorCtr="0">
            <a:normAutofit/>
          </a:bodyPr>
          <a:lstStyle/>
          <a:p>
            <a:pPr marL="0" lvl="0" indent="0" algn="ctr">
              <a:spcBef>
                <a:spcPts val="0"/>
              </a:spcBef>
              <a:spcAft>
                <a:spcPts val="0"/>
              </a:spcAft>
              <a:buNone/>
              <a:defRPr/>
            </a:pPr>
            <a:r>
              <a:rPr lang="en-GB" sz="3600" b="1">
                <a:solidFill>
                  <a:schemeClr val="lt1"/>
                </a:solidFill>
                <a:latin typeface="Montserrat"/>
                <a:ea typeface="Montserrat"/>
                <a:cs typeface="Montserrat"/>
              </a:rPr>
              <a:t>Thank You!</a:t>
            </a:r>
            <a:endParaRPr sz="3600" b="1">
              <a:solidFill>
                <a:schemeClr val="lt1"/>
              </a:solidFill>
              <a:latin typeface="Montserrat"/>
              <a:ea typeface="Montserrat"/>
              <a:cs typeface="Montserrat"/>
            </a:endParaRPr>
          </a:p>
        </p:txBody>
      </p:sp>
      <p:pic>
        <p:nvPicPr>
          <p:cNvPr id="137" name="Google Shape;137;p21"/>
          <p:cNvPicPr/>
          <p:nvPr/>
        </p:nvPicPr>
        <p:blipFill>
          <a:blip r:embed="rId3">
            <a:alphaModFix/>
          </a:blip>
          <a:srcRect l="0" t="475" r="0" b="483"/>
          <a:stretch/>
        </p:blipFill>
        <p:spPr bwMode="auto">
          <a:xfrm>
            <a:off x="7305600" y="0"/>
            <a:ext cx="1838399" cy="5143501"/>
          </a:xfrm>
          <a:prstGeom prst="rect">
            <a:avLst/>
          </a:prstGeom>
          <a:noFill/>
          <a:ln>
            <a:noFill/>
          </a:ln>
        </p:spPr>
      </p:pic>
      <p:pic>
        <p:nvPicPr>
          <p:cNvPr id="1481272442" name=""/>
          <p:cNvPicPr>
            <a:picLocks noChangeAspect="1"/>
          </p:cNvPicPr>
          <p:nvPr/>
        </p:nvPicPr>
        <p:blipFill>
          <a:blip r:embed="rId4"/>
          <a:stretch/>
        </p:blipFill>
        <p:spPr bwMode="auto">
          <a:xfrm flipH="0" flipV="0">
            <a:off x="91194" y="62051"/>
            <a:ext cx="2045701" cy="1582828"/>
          </a:xfrm>
          <a:prstGeom prst="rect">
            <a:avLst/>
          </a:prstGeom>
          <a:ln w="12700">
            <a:solidFill>
              <a:srgbClr val="000000">
                <a:alpha val="6000"/>
              </a:srgbClr>
            </a:solidFill>
          </a:ln>
          <a:effectLst>
            <a:outerShdw blurRad="50800" dist="38100" dir="2700000" algn="tl" rotWithShape="0">
              <a:srgbClr val="254C5B">
                <a:alpha val="40000"/>
              </a:srgbClr>
            </a:outerShd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marL="0" lvl="0" indent="0" algn="ctr">
              <a:spcBef>
                <a:spcPts val="0"/>
              </a:spcBef>
              <a:spcAft>
                <a:spcPts val="0"/>
              </a:spcAft>
              <a:buNone/>
              <a:defRPr/>
            </a:pPr>
            <a:r>
              <a:rPr lang="en-US" b="1">
                <a:solidFill>
                  <a:schemeClr val="lt1"/>
                </a:solidFill>
                <a:latin typeface="Montserrat"/>
                <a:ea typeface="Montserrat"/>
                <a:cs typeface="Montserrat"/>
              </a:rPr>
              <a:t>Introduction</a:t>
            </a:r>
            <a:endParaRPr b="1">
              <a:solidFill>
                <a:schemeClr val="lt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5" y="445025"/>
            <a:ext cx="3315600" cy="761700"/>
          </a:xfrm>
          <a:prstGeom prst="rect">
            <a:avLst/>
          </a:prstGeom>
        </p:spPr>
        <p:txBody>
          <a:bodyPr spcFirstLastPara="1" wrap="square" lIns="91425" tIns="91425" rIns="91425" bIns="91425" anchor="ctr" anchorCtr="0">
            <a:normAutofit/>
          </a:bodyPr>
          <a:lstStyle/>
          <a:p>
            <a:pPr lvl="0">
              <a:defRPr/>
            </a:pPr>
            <a:r>
              <a:rPr lang="en-US" b="1">
                <a:solidFill>
                  <a:schemeClr val="tx1"/>
                </a:solidFill>
                <a:latin typeface="Montserrat"/>
                <a:ea typeface="Montserrat"/>
                <a:cs typeface="Montserrat"/>
              </a:rPr>
              <a:t>Introduction</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1253804" y="1024972"/>
            <a:ext cx="6791739" cy="3261277"/>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just">
              <a:spcAft>
                <a:spcPts val="1198"/>
              </a:spcAft>
              <a:buNone/>
              <a:defRPr/>
            </a:pPr>
            <a:r>
              <a:rPr lang="en-GB" sz="1400" b="0" i="0" u="none" strike="noStrike" cap="none" spc="0">
                <a:solidFill>
                  <a:schemeClr val="tx1">
                    <a:lumMod val="90000"/>
                    <a:lumOff val="5000"/>
                  </a:schemeClr>
                </a:solidFill>
                <a:latin typeface="Arial"/>
                <a:ea typeface="Arial"/>
                <a:cs typeface="Arial"/>
              </a:rPr>
              <a:t>Mental health therapy is a crucial aspect of maintaining good mental health, yet many individuals face barriers that prevent them from accessing the help they need.  </a:t>
            </a:r>
            <a:endParaRPr sz="1400">
              <a:solidFill>
                <a:schemeClr val="tx1">
                  <a:lumMod val="90000"/>
                  <a:lumOff val="5000"/>
                </a:schemeClr>
              </a:solidFill>
              <a:latin typeface="Arial"/>
              <a:ea typeface="Arial"/>
              <a:cs typeface="Arial"/>
            </a:endParaRPr>
          </a:p>
          <a:p>
            <a:pPr marL="0" lvl="0" indent="0" algn="just">
              <a:spcAft>
                <a:spcPts val="1198"/>
              </a:spcAft>
              <a:buNone/>
              <a:defRPr/>
            </a:pPr>
            <a:r>
              <a:rPr lang="en-GB" sz="1400" b="0" i="0" u="none" strike="noStrike" cap="none" spc="0">
                <a:solidFill>
                  <a:schemeClr val="tx1">
                    <a:lumMod val="90000"/>
                    <a:lumOff val="5000"/>
                  </a:schemeClr>
                </a:solidFill>
                <a:latin typeface="Arial"/>
                <a:ea typeface="Arial"/>
                <a:cs typeface="Arial"/>
              </a:rPr>
              <a:t>The Mental Stability, will be an journey towards a calmer and more centred you. In today’s fast-paced world, mental well-being is more important than ever. Our app holds a promise to provide a safe, supportive, and non- judgemental space for you to explore your thoughts, emotions, and behaviours and also provides you help to overcome your stress and emotions which are uncontrollable. It is designed to help you navigate life’s challenges with confidence and strength.</a:t>
            </a:r>
            <a:endParaRPr sz="1400">
              <a:solidFill>
                <a:schemeClr val="tx1">
                  <a:lumMod val="90000"/>
                  <a:lumOff val="5000"/>
                </a:schemeClr>
              </a:solidFill>
              <a:latin typeface="Arial"/>
              <a:ea typeface="Arial"/>
              <a:cs typeface="Arial"/>
            </a:endParaRPr>
          </a:p>
          <a:p>
            <a:pPr marL="0" lvl="0" indent="0" algn="just">
              <a:spcAft>
                <a:spcPts val="1198"/>
              </a:spcAft>
              <a:buNone/>
              <a:defRPr/>
            </a:pPr>
            <a:r>
              <a:rPr lang="en-GB" sz="1400" b="0" i="0" u="none" strike="noStrike" cap="none" spc="0">
                <a:solidFill>
                  <a:schemeClr val="tx1">
                    <a:lumMod val="90000"/>
                    <a:lumOff val="5000"/>
                  </a:schemeClr>
                </a:solidFill>
                <a:latin typeface="Arial"/>
                <a:ea typeface="Arial"/>
                <a:cs typeface="Arial"/>
              </a:rPr>
              <a:t>Our mission is to empower you with the tools, resources, and support needed to achieve mental stability and peace of mind. Take the first step towards a more peaceful, strong and fulfilling life.</a:t>
            </a:r>
            <a:endParaRPr sz="1400">
              <a:solidFill>
                <a:schemeClr val="tx1">
                  <a:lumMod val="90000"/>
                  <a:lumOff val="5000"/>
                </a:schemeClr>
              </a:solidFill>
              <a:latin typeface="Arial"/>
              <a:ea typeface="Arial"/>
              <a:cs typeface="Arial"/>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372410" y="4344867"/>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algn="ctr">
              <a:defRPr/>
            </a:pPr>
            <a:r>
              <a:rPr lang="en-US" b="1">
                <a:solidFill>
                  <a:schemeClr val="bg1"/>
                </a:solidFill>
                <a:latin typeface="Montserrat"/>
                <a:ea typeface="Montserrat"/>
                <a:cs typeface="Montserrat"/>
              </a:rPr>
              <a:t>Literature Survey</a:t>
            </a:r>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 name="Google Shape;115;p19"/>
          <p:cNvSpPr txBox="1">
            <a:spLocks noGrp="1"/>
          </p:cNvSpPr>
          <p:nvPr>
            <p:ph type="title" idx="4294967295"/>
          </p:nvPr>
        </p:nvSpPr>
        <p:spPr bwMode="auto">
          <a:xfrm>
            <a:off x="1405975" y="445025"/>
            <a:ext cx="3315600" cy="761700"/>
          </a:xfrm>
          <a:prstGeom prst="rect">
            <a:avLst/>
          </a:prstGeom>
        </p:spPr>
        <p:txBody>
          <a:bodyPr spcFirstLastPara="1" wrap="square" lIns="91425" tIns="91425" rIns="91425" bIns="91425" anchor="ctr" anchorCtr="0">
            <a:normAutofit fontScale="90000"/>
          </a:bodyPr>
          <a:lstStyle/>
          <a:p>
            <a:pPr lvl="0">
              <a:defRPr/>
            </a:pPr>
            <a:r>
              <a:rPr lang="en-US" b="1">
                <a:solidFill>
                  <a:schemeClr val="tx1"/>
                </a:solidFill>
                <a:latin typeface="Montserrat"/>
                <a:ea typeface="Montserrat"/>
                <a:cs typeface="Montserrat"/>
              </a:rPr>
              <a:t>Literature Survey</a:t>
            </a:r>
            <a:endParaRPr b="1">
              <a:solidFill>
                <a:schemeClr val="tx1"/>
              </a:solidFill>
              <a:latin typeface="Montserrat"/>
              <a:ea typeface="Montserrat"/>
              <a:cs typeface="Montserrat"/>
            </a:endParaRPr>
          </a:p>
        </p:txBody>
      </p:sp>
      <p:sp>
        <p:nvSpPr>
          <p:cNvPr id="116" name="Google Shape;116;p19"/>
          <p:cNvSpPr txBox="1">
            <a:spLocks noGrp="1"/>
          </p:cNvSpPr>
          <p:nvPr>
            <p:ph type="body" idx="4294967295"/>
          </p:nvPr>
        </p:nvSpPr>
        <p:spPr bwMode="auto">
          <a:xfrm flipH="0" flipV="0">
            <a:off x="1034063" y="1056032"/>
            <a:ext cx="6839311" cy="3157744"/>
          </a:xfrm>
          <a:prstGeom prst="rect">
            <a:avLst/>
          </a:prstGeom>
        </p:spPr>
        <p:txBody>
          <a:bodyPr spcFirstLastPara="1" vertOverflow="overflow" horzOverflow="overflow" vert="horz" wrap="square" lIns="91423" tIns="91423" rIns="91423" bIns="91423" numCol="1" spcCol="0" rtlCol="0" fromWordArt="0" anchor="t" anchorCtr="0" forceAA="0" upright="0" compatLnSpc="0">
            <a:normAutofit/>
          </a:bodyPr>
          <a:lstStyle/>
          <a:p>
            <a:pPr marL="0" lvl="0" indent="0" algn="just">
              <a:spcAft>
                <a:spcPts val="1199"/>
              </a:spcAft>
              <a:buNone/>
              <a:defRPr/>
            </a:pPr>
            <a:r>
              <a:rPr lang="en-US" sz="1400">
                <a:solidFill>
                  <a:schemeClr val="dk1"/>
                </a:solidFill>
                <a:latin typeface="Montserrat"/>
                <a:ea typeface="Montserrat"/>
                <a:cs typeface="Montserrat"/>
              </a:rPr>
              <a:t> </a:t>
            </a:r>
            <a:r>
              <a:rPr lang="en-US" sz="1400" b="0" i="0" u="none" strike="noStrike" cap="none" spc="0">
                <a:solidFill>
                  <a:srgbClr val="222222"/>
                </a:solidFill>
                <a:latin typeface="Arial"/>
                <a:ea typeface="Arial"/>
                <a:cs typeface="Arial"/>
              </a:rPr>
              <a:t>Mental therapy, also known as psychotherapy, has undergone significant transformations in recent years. The field has witnessed a shift towards more personalized, technology-driven, and accessible approaches to mental health care. This</a:t>
            </a:r>
            <a:r>
              <a:rPr lang="en-GB" sz="1400" b="0" i="0" u="none" strike="noStrike" cap="none" spc="0">
                <a:solidFill>
                  <a:srgbClr val="222222"/>
                </a:solidFill>
                <a:latin typeface="Arial"/>
                <a:ea typeface="Arial"/>
                <a:cs typeface="Arial"/>
              </a:rPr>
              <a:t> literature survey</a:t>
            </a:r>
            <a:r>
              <a:rPr lang="en-US" sz="1400" b="0" i="0" u="none" strike="noStrike" cap="none" spc="0">
                <a:solidFill>
                  <a:srgbClr val="222222"/>
                </a:solidFill>
                <a:latin typeface="Arial"/>
                <a:ea typeface="Arial"/>
                <a:cs typeface="Arial"/>
              </a:rPr>
              <a:t> explores the latest trends and innovations in mental therapy, highlighting the advancements and challenges in the field.</a:t>
            </a:r>
            <a:r>
              <a:rPr lang="en-US" sz="1400" b="0" i="0" u="none" strike="noStrike" cap="none" spc="0">
                <a:solidFill>
                  <a:schemeClr val="dk1"/>
                </a:solidFill>
                <a:latin typeface="Montserrat"/>
                <a:ea typeface="Montserrat"/>
                <a:cs typeface="Montserrat"/>
              </a:rPr>
              <a:t> </a:t>
            </a:r>
            <a:r>
              <a:rPr lang="en-US" sz="1400" b="0" i="0" u="none" strike="noStrike" cap="none" spc="0">
                <a:solidFill>
                  <a:srgbClr val="222222"/>
                </a:solidFill>
                <a:latin typeface="Arial"/>
                <a:ea typeface="Arial"/>
                <a:cs typeface="Arial"/>
              </a:rPr>
              <a:t>Mental therapy continues to evolve, embracing innovative technologies and approaches to improve outcomes and accessibility.</a:t>
            </a:r>
            <a:r>
              <a:rPr lang="en-GB" sz="1400" b="0" i="0" u="none" strike="noStrike" cap="none" spc="0">
                <a:solidFill>
                  <a:srgbClr val="222222"/>
                </a:solidFill>
                <a:latin typeface="Arial"/>
                <a:ea typeface="Arial"/>
                <a:cs typeface="Arial"/>
              </a:rPr>
              <a:t> </a:t>
            </a:r>
            <a:r>
              <a:rPr lang="en-US" sz="1400" b="0" i="0" u="none" strike="noStrike" cap="none" spc="0">
                <a:solidFill>
                  <a:srgbClr val="222222"/>
                </a:solidFill>
                <a:latin typeface="Arial"/>
                <a:ea typeface="Arial"/>
                <a:cs typeface="Arial"/>
              </a:rPr>
              <a:t>By these</a:t>
            </a:r>
            <a:r>
              <a:rPr lang="en-GB" sz="1400" b="0" i="0" u="none" strike="noStrike" cap="none" spc="0">
                <a:solidFill>
                  <a:srgbClr val="222222"/>
                </a:solidFill>
                <a:latin typeface="Arial"/>
                <a:ea typeface="Arial"/>
                <a:cs typeface="Arial"/>
              </a:rPr>
              <a:t> </a:t>
            </a:r>
            <a:r>
              <a:rPr lang="en-US" sz="1400" b="0" i="0" u="none" strike="noStrike" cap="none" spc="0">
                <a:solidFill>
                  <a:srgbClr val="222222"/>
                </a:solidFill>
                <a:latin typeface="Arial"/>
                <a:ea typeface="Arial"/>
                <a:cs typeface="Arial"/>
              </a:rPr>
              <a:t>innovations, mental therapy can</a:t>
            </a:r>
            <a:r>
              <a:rPr lang="en-GB" sz="1400" b="0" i="0" u="none" strike="noStrike" cap="none" spc="0">
                <a:solidFill>
                  <a:srgbClr val="222222"/>
                </a:solidFill>
                <a:latin typeface="Arial"/>
                <a:ea typeface="Arial"/>
                <a:cs typeface="Arial"/>
              </a:rPr>
              <a:t> be</a:t>
            </a:r>
            <a:r>
              <a:rPr lang="en-US" sz="1400" b="0" i="0" u="none" strike="noStrike" cap="none" spc="0">
                <a:solidFill>
                  <a:srgbClr val="222222"/>
                </a:solidFill>
                <a:latin typeface="Arial"/>
                <a:ea typeface="Arial"/>
                <a:cs typeface="Arial"/>
              </a:rPr>
              <a:t> better</a:t>
            </a:r>
            <a:r>
              <a:rPr lang="en-GB" sz="1400" b="0" i="0" u="none" strike="noStrike" cap="none" spc="0">
                <a:solidFill>
                  <a:srgbClr val="222222"/>
                </a:solidFill>
                <a:latin typeface="Arial"/>
                <a:ea typeface="Arial"/>
                <a:cs typeface="Arial"/>
              </a:rPr>
              <a:t> </a:t>
            </a:r>
            <a:r>
              <a:rPr lang="en-US" sz="1400" b="0" i="0" u="none" strike="noStrike" cap="none" spc="0">
                <a:solidFill>
                  <a:srgbClr val="222222"/>
                </a:solidFill>
                <a:latin typeface="Arial"/>
                <a:ea typeface="Arial"/>
                <a:cs typeface="Arial"/>
              </a:rPr>
              <a:t>support</a:t>
            </a:r>
            <a:r>
              <a:rPr lang="en-GB" sz="1400" b="0" i="0" u="none" strike="noStrike" cap="none" spc="0">
                <a:solidFill>
                  <a:srgbClr val="222222"/>
                </a:solidFill>
                <a:latin typeface="Arial"/>
                <a:ea typeface="Arial"/>
                <a:cs typeface="Arial"/>
              </a:rPr>
              <a:t> for</a:t>
            </a:r>
            <a:r>
              <a:rPr lang="en-US" sz="1400" b="0" i="0" u="none" strike="noStrike" cap="none" spc="0">
                <a:solidFill>
                  <a:srgbClr val="222222"/>
                </a:solidFill>
                <a:latin typeface="Arial"/>
                <a:ea typeface="Arial"/>
                <a:cs typeface="Arial"/>
              </a:rPr>
              <a:t> individuals in achieving optimal mental health and well-being.</a:t>
            </a:r>
            <a:r>
              <a:rPr lang="en-US" sz="1400" b="0" i="0" u="none" strike="noStrike" cap="none" spc="0">
                <a:solidFill>
                  <a:schemeClr val="dk1"/>
                </a:solidFill>
                <a:latin typeface="Times New Roman"/>
                <a:ea typeface="Times New Roman"/>
                <a:cs typeface="Times New Roman"/>
              </a:rPr>
              <a:t> </a:t>
            </a:r>
            <a:endParaRPr sz="1400">
              <a:solidFill>
                <a:schemeClr val="dk1"/>
              </a:solidFill>
              <a:latin typeface="Times New Roman"/>
              <a:ea typeface="Times New Roman"/>
              <a:cs typeface="Times New Roman"/>
            </a:endParaRPr>
          </a:p>
          <a:p>
            <a:pPr marL="0" lvl="0" indent="0" algn="just">
              <a:spcAft>
                <a:spcPts val="1198"/>
              </a:spcAft>
              <a:buNone/>
              <a:defRPr/>
            </a:pPr>
            <a:r>
              <a:rPr lang="en-GB" sz="1400" b="0" i="0" u="none" strike="noStrike" cap="none" spc="0">
                <a:solidFill>
                  <a:schemeClr val="dk1"/>
                </a:solidFill>
                <a:latin typeface="Arial"/>
                <a:ea typeface="Arial"/>
                <a:cs typeface="Arial"/>
              </a:rPr>
              <a:t>Mental health...is not a destination, but a process. It’s about how you drive, not where you’re going. </a:t>
            </a:r>
            <a:r>
              <a:rPr lang="en-GB" sz="1400" b="0" i="0" u="none" strike="noStrike" cap="none" spc="0">
                <a:solidFill>
                  <a:schemeClr val="dk1"/>
                </a:solidFill>
                <a:latin typeface="Times New Roman"/>
                <a:ea typeface="Times New Roman"/>
                <a:cs typeface="Times New Roman"/>
              </a:rPr>
              <a:t>            </a:t>
            </a:r>
            <a:r>
              <a:rPr lang="en-IN" sz="1400" b="0" i="0" u="none" strike="noStrike" cap="none" spc="0">
                <a:solidFill>
                  <a:schemeClr val="dk1"/>
                </a:solidFill>
                <a:latin typeface="Times New Roman"/>
                <a:ea typeface="Times New Roman"/>
                <a:cs typeface="Times New Roman"/>
              </a:rPr>
              <a:t>                                   </a:t>
            </a:r>
            <a:r>
              <a:rPr lang="en-GB" sz="1400" b="0" i="0" u="none" strike="noStrike" cap="none" spc="0">
                <a:solidFill>
                  <a:schemeClr val="dk1"/>
                </a:solidFill>
                <a:latin typeface="Times New Roman"/>
                <a:ea typeface="Times New Roman"/>
                <a:cs typeface="Times New Roman"/>
              </a:rPr>
              <a:t>                               </a:t>
            </a:r>
            <a:r>
              <a:rPr lang="en-GB" sz="1400" b="1" i="0" u="none" strike="noStrike" cap="none" spc="0">
                <a:solidFill>
                  <a:srgbClr val="00B0F0"/>
                </a:solidFill>
                <a:latin typeface="Arial"/>
                <a:ea typeface="Arial"/>
                <a:cs typeface="Arial"/>
              </a:rPr>
              <a:t> –Noam Shpancer</a:t>
            </a:r>
            <a:endParaRPr sz="1400" b="0">
              <a:solidFill>
                <a:schemeClr val="dk1"/>
              </a:solidFill>
              <a:latin typeface="Times New Roman"/>
              <a:cs typeface="Times New Roman"/>
            </a:endParaRPr>
          </a:p>
        </p:txBody>
      </p:sp>
      <p:pic>
        <p:nvPicPr>
          <p:cNvPr id="117" name="Google Shape;117;p19"/>
          <p:cNvPicPr/>
          <p:nvPr/>
        </p:nvPicPr>
        <p:blipFill>
          <a:blip r:embed="rId3">
            <a:alphaModFix/>
          </a:blip>
          <a:stretch/>
        </p:blipFill>
        <p:spPr bwMode="auto">
          <a:xfrm>
            <a:off x="0" y="0"/>
            <a:ext cx="2068127" cy="2520023"/>
          </a:xfrm>
          <a:prstGeom prst="rect">
            <a:avLst/>
          </a:prstGeom>
          <a:noFill/>
          <a:ln>
            <a:noFill/>
          </a:ln>
        </p:spPr>
      </p:pic>
      <p:sp>
        <p:nvSpPr>
          <p:cNvPr id="120" name="Google Shape;120;p19"/>
          <p:cNvSpPr/>
          <p:nvPr/>
        </p:nvSpPr>
        <p:spPr bwMode="auto">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pic>
        <p:nvPicPr>
          <p:cNvPr id="8" name="Picture 7"/>
          <p:cNvPicPr>
            <a:picLocks noChangeAspect="1"/>
          </p:cNvPicPr>
          <p:nvPr/>
        </p:nvPicPr>
        <p:blipFill>
          <a:blip r:embed="rId4"/>
          <a:stretch/>
        </p:blipFill>
        <p:spPr bwMode="auto">
          <a:xfrm>
            <a:off x="7364098" y="4344867"/>
            <a:ext cx="1573965" cy="5729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21708182" name="Google Shape;117;p19"/>
          <p:cNvPicPr/>
          <p:nvPr/>
        </p:nvPicPr>
        <p:blipFill>
          <a:blip r:embed="rId3">
            <a:alphaModFix/>
          </a:blip>
          <a:stretch/>
        </p:blipFill>
        <p:spPr bwMode="auto">
          <a:xfrm>
            <a:off x="0" y="0"/>
            <a:ext cx="2068126" cy="2520022"/>
          </a:xfrm>
          <a:prstGeom prst="rect">
            <a:avLst/>
          </a:prstGeom>
          <a:noFill/>
          <a:ln>
            <a:noFill/>
          </a:ln>
        </p:spPr>
      </p:pic>
      <p:pic>
        <p:nvPicPr>
          <p:cNvPr id="1022658030" name="Picture 7"/>
          <p:cNvPicPr>
            <a:picLocks noChangeAspect="1"/>
          </p:cNvPicPr>
          <p:nvPr/>
        </p:nvPicPr>
        <p:blipFill>
          <a:blip r:embed="rId4"/>
          <a:stretch/>
        </p:blipFill>
        <p:spPr bwMode="auto">
          <a:xfrm>
            <a:off x="7571312" y="4592076"/>
            <a:ext cx="1573965" cy="572958"/>
          </a:xfrm>
          <a:prstGeom prst="rect">
            <a:avLst/>
          </a:prstGeom>
        </p:spPr>
      </p:pic>
      <p:sp>
        <p:nvSpPr>
          <p:cNvPr id="1553118174" name=""/>
          <p:cNvSpPr txBox="1"/>
          <p:nvPr/>
        </p:nvSpPr>
        <p:spPr bwMode="auto">
          <a:xfrm flipH="0" flipV="0">
            <a:off x="860380" y="434835"/>
            <a:ext cx="7713899" cy="4358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buFont typeface="Arial"/>
              <a:buNone/>
              <a:defRPr/>
            </a:pPr>
            <a:r>
              <a:rPr lang="en-US" sz="1400" b="0" i="0" u="none" strike="noStrike" cap="none" spc="0">
                <a:solidFill>
                  <a:schemeClr val="tx1">
                    <a:lumMod val="90000"/>
                    <a:lumOff val="5000"/>
                  </a:schemeClr>
                </a:solidFill>
                <a:latin typeface="Arial"/>
                <a:ea typeface="Arial"/>
                <a:cs typeface="Arial"/>
              </a:rPr>
              <a:t>Here are some government reports on mental therapy from various years:</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 </a:t>
            </a:r>
            <a:r>
              <a:rPr lang="en-US" sz="1400" b="1" i="0" u="none" strike="noStrike" cap="none" spc="0">
                <a:solidFill>
                  <a:srgbClr val="00B0F0"/>
                </a:solidFill>
                <a:latin typeface="Arial"/>
                <a:ea typeface="Arial"/>
                <a:cs typeface="Arial"/>
              </a:rPr>
              <a:t>1. </a:t>
            </a:r>
            <a:r>
              <a:rPr lang="en-GB" sz="1400" b="1" i="0" u="none" strike="noStrike" cap="none" spc="0">
                <a:solidFill>
                  <a:srgbClr val="00B0F0"/>
                </a:solidFill>
                <a:latin typeface="Arial"/>
                <a:ea typeface="Arial"/>
                <a:cs typeface="Arial"/>
              </a:rPr>
              <a:t>Mental health and well being in India(2022)</a:t>
            </a:r>
            <a:r>
              <a:rPr lang="en-US" sz="1400" b="1" i="0" u="none" strike="noStrike" cap="none" spc="0">
                <a:solidFill>
                  <a:srgbClr val="00B0F0"/>
                </a:solidFill>
                <a:latin typeface="Arial"/>
                <a:ea typeface="Arial"/>
                <a:cs typeface="Arial"/>
              </a:rPr>
              <a:t>:</a:t>
            </a:r>
            <a:endParaRPr sz="1400"/>
          </a:p>
          <a:p>
            <a:pPr marL="0" indent="0">
              <a:buFont typeface="Arial"/>
              <a:buNone/>
              <a:defRPr/>
            </a:pPr>
            <a:r>
              <a:rPr lang="en-US" sz="1400" b="0" i="0" u="none" strike="noStrike" cap="none" spc="0">
                <a:solidFill>
                  <a:srgbClr val="222222"/>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Published by: </a:t>
            </a:r>
            <a:r>
              <a:rPr lang="en-GB" sz="1400" b="0" i="0" u="none" strike="noStrike" cap="none" spc="0">
                <a:solidFill>
                  <a:schemeClr val="tx1">
                    <a:lumMod val="90000"/>
                    <a:lumOff val="5000"/>
                  </a:schemeClr>
                </a:solidFill>
                <a:latin typeface="Arial"/>
                <a:ea typeface="Arial"/>
                <a:cs typeface="Arial"/>
              </a:rPr>
              <a:t>Indian council of medical research(ICMR)</a:t>
            </a:r>
            <a:endParaRPr sz="1400">
              <a:solidFill>
                <a:schemeClr val="tx1">
                  <a:lumMod val="90000"/>
                  <a:lumOff val="5000"/>
                </a:schemeClr>
              </a:solidFill>
            </a:endParaRPr>
          </a:p>
          <a:p>
            <a:pPr marL="0" indent="0">
              <a:buFont typeface="Arial"/>
              <a:buNone/>
              <a:defRPr/>
            </a:pP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Objective</a:t>
            </a:r>
            <a:r>
              <a:rPr lang="en-US" sz="1400" b="0" i="0" u="none" strike="noStrike" cap="none" spc="0">
                <a:solidFill>
                  <a:schemeClr val="tx1">
                    <a:lumMod val="90000"/>
                    <a:lumOff val="5000"/>
                  </a:schemeClr>
                </a:solidFill>
                <a:latin typeface="Arial"/>
                <a:ea typeface="Arial"/>
                <a:cs typeface="Arial"/>
              </a:rPr>
              <a:t>:</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A survey by ICMR found that 45.7% of Indians reported feeling stressed, 24.5%</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reported anxious and 22.5% reported having high mental health concerns and only      </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15.6% seeking professional help</a:t>
            </a:r>
            <a:r>
              <a:rPr lang="en-GB" sz="1400" b="0" i="0" u="none" strike="noStrike" cap="none" spc="0">
                <a:solidFill>
                  <a:srgbClr val="222222"/>
                </a:solidFill>
                <a:latin typeface="Arial"/>
                <a:ea typeface="Arial"/>
                <a:cs typeface="Arial"/>
              </a:rPr>
              <a:t>.</a:t>
            </a:r>
            <a:r>
              <a:rPr lang="en-GB" sz="1400" b="0" i="0" u="none" strike="noStrike" cap="none" spc="0">
                <a:solidFill>
                  <a:srgbClr val="222222"/>
                </a:solidFill>
                <a:latin typeface="Arial"/>
                <a:ea typeface="Arial"/>
                <a:cs typeface="Arial"/>
              </a:rPr>
              <a:t> </a:t>
            </a:r>
            <a:endParaRPr sz="1400"/>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 2.</a:t>
            </a:r>
            <a:r>
              <a:rPr lang="en-GB" sz="1400" b="1" i="0" u="none" strike="noStrike" cap="none" spc="0">
                <a:solidFill>
                  <a:srgbClr val="00B0F0"/>
                </a:solidFill>
                <a:latin typeface="Arial"/>
                <a:ea typeface="Arial"/>
                <a:cs typeface="Arial"/>
              </a:rPr>
              <a:t> </a:t>
            </a:r>
            <a:r>
              <a:rPr lang="en-GB" sz="1400" b="1" i="0" u="none" strike="noStrike" cap="none" spc="0">
                <a:solidFill>
                  <a:srgbClr val="00B0F0"/>
                </a:solidFill>
                <a:latin typeface="Arial"/>
                <a:ea typeface="Arial"/>
                <a:cs typeface="Arial"/>
              </a:rPr>
              <a:t>India’s Mental Health Report</a:t>
            </a:r>
            <a:r>
              <a:rPr lang="en-US" sz="1400" b="1" i="0" u="none" strike="noStrike" cap="none" spc="0">
                <a:solidFill>
                  <a:srgbClr val="00B0F0"/>
                </a:solidFill>
                <a:latin typeface="Arial"/>
                <a:ea typeface="Arial"/>
                <a:cs typeface="Arial"/>
              </a:rPr>
              <a:t> (20</a:t>
            </a:r>
            <a:r>
              <a:rPr lang="en-GB" sz="1400" b="1" i="0" u="none" strike="noStrike" cap="none" spc="0">
                <a:solidFill>
                  <a:srgbClr val="00B0F0"/>
                </a:solidFill>
                <a:latin typeface="Arial"/>
                <a:ea typeface="Arial"/>
                <a:cs typeface="Arial"/>
              </a:rPr>
              <a:t>20</a:t>
            </a:r>
            <a:r>
              <a:rPr lang="en-US" sz="1400" b="1" i="0" u="none" strike="noStrike" cap="none" spc="0">
                <a:solidFill>
                  <a:srgbClr val="00B0F0"/>
                </a:solidFill>
                <a:latin typeface="Arial"/>
                <a:ea typeface="Arial"/>
                <a:cs typeface="Arial"/>
              </a:rPr>
              <a:t>):</a:t>
            </a:r>
            <a:endParaRPr sz="1400"/>
          </a:p>
          <a:p>
            <a:pPr marL="0" indent="0">
              <a:buFont typeface="Arial"/>
              <a:buNone/>
              <a:defRPr/>
            </a:pPr>
            <a:r>
              <a:rPr lang="en-US" sz="1400" b="0" i="0" u="none" strike="noStrike" cap="none" spc="0">
                <a:solidFill>
                  <a:srgbClr val="222222"/>
                </a:solidFill>
                <a:latin typeface="Arial"/>
                <a:ea typeface="Arial"/>
                <a:cs typeface="Arial"/>
              </a:rPr>
              <a:t>    </a:t>
            </a:r>
            <a:r>
              <a:rPr lang="en-GB" sz="1400" b="0" i="0" u="none" strike="noStrike" cap="none" spc="0">
                <a:solidFill>
                  <a:srgbClr val="222222"/>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Published by: </a:t>
            </a:r>
            <a:r>
              <a:rPr lang="en-GB" sz="1400" b="0" i="0" u="none" strike="noStrike" cap="none" spc="0">
                <a:solidFill>
                  <a:schemeClr val="tx1">
                    <a:lumMod val="90000"/>
                    <a:lumOff val="5000"/>
                  </a:schemeClr>
                </a:solidFill>
                <a:latin typeface="Arial"/>
                <a:ea typeface="Arial"/>
                <a:cs typeface="Arial"/>
              </a:rPr>
              <a:t>The Lancet Commission on mental health with ICMR</a:t>
            </a:r>
            <a:endParaRPr sz="1400">
              <a:solidFill>
                <a:schemeClr val="tx1">
                  <a:lumMod val="90000"/>
                  <a:lumOff val="5000"/>
                </a:schemeClr>
              </a:solidFill>
            </a:endParaRPr>
          </a:p>
          <a:p>
            <a:pPr marL="0" indent="0">
              <a:buFont typeface="Arial"/>
              <a:buNone/>
              <a:defRPr/>
            </a:pP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Objective</a:t>
            </a:r>
            <a:r>
              <a:rPr lang="en-US" sz="1400" b="0" i="0" u="none" strike="noStrike" cap="none" spc="0">
                <a:solidFill>
                  <a:schemeClr val="tx1">
                    <a:lumMod val="90000"/>
                    <a:lumOff val="5000"/>
                  </a:schemeClr>
                </a:solidFill>
                <a:latin typeface="Arial"/>
                <a:ea typeface="Arial"/>
                <a:cs typeface="Arial"/>
              </a:rPr>
              <a:t>:</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10.6% of</a:t>
            </a:r>
            <a:r>
              <a:rPr lang="en-GB" sz="1400" b="0" i="0" u="none" strike="noStrike" cap="none" spc="0">
                <a:solidFill>
                  <a:schemeClr val="tx1">
                    <a:lumMod val="90000"/>
                    <a:lumOff val="5000"/>
                  </a:schemeClr>
                </a:solidFill>
                <a:latin typeface="Arial"/>
                <a:ea typeface="Arial"/>
                <a:cs typeface="Arial"/>
              </a:rPr>
              <a:t> Indians suffered from mental health disorders, with higher prevalence of </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Wo</a:t>
            </a:r>
            <a:r>
              <a:rPr lang="en-GB" sz="1400" b="0" i="0" u="none" strike="noStrike" cap="none" spc="0">
                <a:solidFill>
                  <a:schemeClr val="tx1">
                    <a:lumMod val="90000"/>
                    <a:lumOff val="5000"/>
                  </a:schemeClr>
                </a:solidFill>
                <a:latin typeface="Arial"/>
                <a:ea typeface="Arial"/>
                <a:cs typeface="Arial"/>
              </a:rPr>
              <a:t>man</a:t>
            </a:r>
            <a:r>
              <a:rPr lang="en-GB" sz="1400" b="0" i="0" u="none" strike="noStrike" cap="none" spc="0">
                <a:solidFill>
                  <a:schemeClr val="tx1">
                    <a:lumMod val="90000"/>
                    <a:lumOff val="5000"/>
                  </a:schemeClr>
                </a:solidFill>
                <a:latin typeface="Arial"/>
                <a:ea typeface="Arial"/>
                <a:cs typeface="Arial"/>
              </a:rPr>
              <a:t>, young adults and working men. India accounts for 25% of global suicides.</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 </a:t>
            </a:r>
            <a:r>
              <a:rPr lang="en-GB" sz="1400" b="0" i="0" u="none" strike="noStrike" cap="none" spc="0">
                <a:solidFill>
                  <a:schemeClr val="tx1">
                    <a:lumMod val="90000"/>
                    <a:lumOff val="5000"/>
                  </a:schemeClr>
                </a:solidFill>
                <a:latin typeface="Arial"/>
                <a:ea typeface="Arial"/>
                <a:cs typeface="Arial"/>
              </a:rPr>
              <a:t>It suggests a 10-yea</a:t>
            </a:r>
            <a:r>
              <a:rPr lang="en-GB" sz="1400" b="0" i="0" u="none" strike="noStrike" cap="none" spc="0">
                <a:solidFill>
                  <a:schemeClr val="tx1">
                    <a:lumMod val="90000"/>
                    <a:lumOff val="5000"/>
                  </a:schemeClr>
                </a:solidFill>
                <a:latin typeface="Arial"/>
                <a:ea typeface="Arial"/>
                <a:cs typeface="Arial"/>
              </a:rPr>
              <a:t>r plan to address mental health challenges and to overcome it.</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3.</a:t>
            </a:r>
            <a:r>
              <a:rPr lang="en-GB" sz="1400" b="1" i="0" u="none" strike="noStrike" cap="none" spc="0">
                <a:solidFill>
                  <a:srgbClr val="00B0F0"/>
                </a:solidFill>
                <a:latin typeface="Arial"/>
                <a:ea typeface="Arial"/>
                <a:cs typeface="Arial"/>
              </a:rPr>
              <a:t> </a:t>
            </a:r>
            <a:r>
              <a:rPr lang="en-US" sz="1400" b="1" i="0" u="none" strike="noStrike" cap="none" spc="0">
                <a:solidFill>
                  <a:srgbClr val="00B0F0"/>
                </a:solidFill>
                <a:latin typeface="Arial"/>
                <a:ea typeface="Arial"/>
                <a:cs typeface="Arial"/>
              </a:rPr>
              <a:t>Mental Health</a:t>
            </a:r>
            <a:r>
              <a:rPr lang="en-GB" sz="1400" b="1" i="0" u="none" strike="noStrike" cap="none" spc="0">
                <a:solidFill>
                  <a:srgbClr val="00B0F0"/>
                </a:solidFill>
                <a:latin typeface="Arial"/>
                <a:ea typeface="Arial"/>
                <a:cs typeface="Arial"/>
              </a:rPr>
              <a:t>care Act</a:t>
            </a:r>
            <a:r>
              <a:rPr lang="en-US" sz="1400" b="1" i="0" u="none" strike="noStrike" cap="none" spc="0">
                <a:solidFill>
                  <a:srgbClr val="00B0F0"/>
                </a:solidFill>
                <a:latin typeface="Arial"/>
                <a:ea typeface="Arial"/>
                <a:cs typeface="Arial"/>
              </a:rPr>
              <a:t> (20</a:t>
            </a:r>
            <a:r>
              <a:rPr lang="en-GB" sz="1400" b="1" i="0" u="none" strike="noStrike" cap="none" spc="0">
                <a:solidFill>
                  <a:srgbClr val="00B0F0"/>
                </a:solidFill>
                <a:latin typeface="Arial"/>
                <a:ea typeface="Arial"/>
                <a:cs typeface="Arial"/>
              </a:rPr>
              <a:t>17</a:t>
            </a:r>
            <a:r>
              <a:rPr lang="en-US" sz="1400" b="1" i="0" u="none" strike="noStrike" cap="none" spc="0">
                <a:solidFill>
                  <a:srgbClr val="00B0F0"/>
                </a:solidFill>
                <a:latin typeface="Arial"/>
                <a:ea typeface="Arial"/>
                <a:cs typeface="Arial"/>
              </a:rPr>
              <a:t>):</a:t>
            </a:r>
            <a:endParaRPr sz="1400"/>
          </a:p>
          <a:p>
            <a:pPr marL="0" indent="0">
              <a:buFont typeface="Arial"/>
              <a:buNone/>
              <a:defRPr/>
            </a:pPr>
            <a:r>
              <a:rPr lang="en-US" sz="1400" b="0" i="0" u="none" strike="noStrike" cap="none" spc="0">
                <a:solidFill>
                  <a:srgbClr val="222222"/>
                </a:solidFill>
                <a:latin typeface="Arial"/>
                <a:ea typeface="Arial"/>
                <a:cs typeface="Arial"/>
              </a:rPr>
              <a:t>    </a:t>
            </a:r>
            <a:r>
              <a:rPr lang="en-GB" sz="1400" b="0" i="0" u="none" strike="noStrike" cap="none" spc="0">
                <a:solidFill>
                  <a:srgbClr val="222222"/>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Published by: </a:t>
            </a:r>
            <a:r>
              <a:rPr lang="en-GB" sz="1400" b="0" i="0" u="none" strike="noStrike" cap="none" spc="0">
                <a:solidFill>
                  <a:schemeClr val="tx1">
                    <a:lumMod val="90000"/>
                    <a:lumOff val="5000"/>
                  </a:schemeClr>
                </a:solidFill>
                <a:latin typeface="Arial"/>
                <a:ea typeface="Arial"/>
                <a:cs typeface="Arial"/>
              </a:rPr>
              <a:t>Ministry of health and Family Welfare, Government of India</a:t>
            </a:r>
            <a:endParaRPr sz="1400">
              <a:solidFill>
                <a:schemeClr val="tx1">
                  <a:lumMod val="90000"/>
                  <a:lumOff val="5000"/>
                </a:schemeClr>
              </a:solidFill>
            </a:endParaRPr>
          </a:p>
          <a:p>
            <a:pPr marL="0" indent="0">
              <a:buFont typeface="Arial"/>
              <a:buNone/>
              <a:defRPr/>
            </a:pP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Objective</a:t>
            </a:r>
            <a:r>
              <a:rPr lang="en-US" sz="1400" b="0" i="0" u="none" strike="noStrike" cap="none" spc="0">
                <a:solidFill>
                  <a:schemeClr val="tx1">
                    <a:lumMod val="90000"/>
                    <a:lumOff val="5000"/>
                  </a:schemeClr>
                </a:solidFill>
                <a:latin typeface="Arial"/>
                <a:ea typeface="Arial"/>
                <a:cs typeface="Arial"/>
              </a:rPr>
              <a:t>:</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In 2017, approximately </a:t>
            </a:r>
            <a:r>
              <a:rPr lang="en-GB" sz="1400" b="0" i="0" u="none" strike="noStrike" cap="none" spc="0">
                <a:solidFill>
                  <a:schemeClr val="tx1">
                    <a:lumMod val="90000"/>
                    <a:lumOff val="5000"/>
                  </a:schemeClr>
                </a:solidFill>
                <a:latin typeface="Arial"/>
                <a:ea typeface="Arial"/>
                <a:cs typeface="Arial"/>
              </a:rPr>
              <a:t>3.3% of the population</a:t>
            </a:r>
            <a:r>
              <a:rPr lang="en-GB" sz="1400" b="0" i="0" u="none" strike="noStrike" cap="none" spc="0">
                <a:solidFill>
                  <a:schemeClr val="tx1">
                    <a:lumMod val="90000"/>
                    <a:lumOff val="5000"/>
                  </a:schemeClr>
                </a:solidFill>
                <a:latin typeface="Arial"/>
                <a:ea typeface="Arial"/>
                <a:cs typeface="Arial"/>
              </a:rPr>
              <a:t> in India suffered depression</a:t>
            </a:r>
            <a:r>
              <a:rPr lang="en-GB" sz="1400" b="0" i="0" u="none" strike="noStrike" cap="none" spc="0">
                <a:solidFill>
                  <a:schemeClr val="tx1">
                    <a:lumMod val="90000"/>
                    <a:lumOff val="5000"/>
                  </a:schemeClr>
                </a:solidFill>
                <a:latin typeface="Arial"/>
                <a:ea typeface="Arial"/>
                <a:cs typeface="Arial"/>
              </a:rPr>
              <a:t>.</a:t>
            </a:r>
            <a:endParaRPr sz="1400" b="0" i="0" u="none" strike="noStrike" cap="none" spc="0">
              <a:solidFill>
                <a:schemeClr val="tx1">
                  <a:lumMod val="90000"/>
                  <a:lumOff val="5000"/>
                </a:schemeClr>
              </a:solidFill>
              <a:latin typeface="Times New Roman"/>
              <a:cs typeface="Times New Roman"/>
            </a:endParaRPr>
          </a:p>
          <a:p>
            <a:pPr marL="0" indent="0">
              <a:buFont typeface="Arial"/>
              <a:buNone/>
              <a:defRPr/>
            </a:pPr>
            <a:r>
              <a:rPr lang="en-US"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  </a:t>
            </a:r>
            <a:r>
              <a:rPr lang="en-US" sz="1400" b="0" i="0" u="none" strike="noStrike" cap="none" spc="0">
                <a:solidFill>
                  <a:schemeClr val="tx1">
                    <a:lumMod val="90000"/>
                    <a:lumOff val="5000"/>
                  </a:schemeClr>
                </a:solidFill>
                <a:latin typeface="Arial"/>
                <a:ea typeface="Arial"/>
                <a:cs typeface="Arial"/>
              </a:rPr>
              <a:t> – </a:t>
            </a:r>
            <a:r>
              <a:rPr lang="en-GB" sz="1400" b="0" i="0" u="none" strike="noStrike" cap="none" spc="0">
                <a:solidFill>
                  <a:schemeClr val="tx1">
                    <a:lumMod val="90000"/>
                    <a:lumOff val="5000"/>
                  </a:schemeClr>
                </a:solidFill>
                <a:latin typeface="Arial"/>
                <a:ea typeface="Arial"/>
                <a:cs typeface="Arial"/>
              </a:rPr>
              <a:t>The act allows the rights of person with mental illness includes the right to live in a </a:t>
            </a:r>
            <a:endParaRPr sz="1400" b="0" i="0" u="none">
              <a:solidFill>
                <a:schemeClr val="tx1">
                  <a:lumMod val="90000"/>
                  <a:lumOff val="5000"/>
                </a:schemeClr>
              </a:solidFill>
              <a:latin typeface="Arial"/>
              <a:ea typeface="Arial"/>
              <a:cs typeface="Arial"/>
            </a:endParaRPr>
          </a:p>
          <a:p>
            <a:pPr marL="0" indent="0">
              <a:buFont typeface="Arial"/>
              <a:buNone/>
              <a:defRPr/>
            </a:pPr>
            <a:r>
              <a:rPr lang="en-GB" sz="1400" b="0" i="0" u="none" strike="noStrike" cap="none" spc="0">
                <a:solidFill>
                  <a:schemeClr val="tx1">
                    <a:lumMod val="90000"/>
                    <a:lumOff val="5000"/>
                  </a:schemeClr>
                </a:solidFill>
                <a:latin typeface="Arial"/>
                <a:ea typeface="Arial"/>
                <a:cs typeface="Arial"/>
              </a:rPr>
              <a:t>              </a:t>
            </a:r>
            <a:r>
              <a:rPr lang="en-GB" sz="1400" b="0" i="0" u="none" strike="noStrike" cap="none" spc="0">
                <a:solidFill>
                  <a:schemeClr val="tx1">
                    <a:lumMod val="90000"/>
                    <a:lumOff val="5000"/>
                  </a:schemeClr>
                </a:solidFill>
                <a:latin typeface="Arial"/>
                <a:ea typeface="Arial"/>
                <a:cs typeface="Arial"/>
              </a:rPr>
              <a:t>community</a:t>
            </a:r>
            <a:r>
              <a:rPr lang="en-GB" sz="1400" b="0" i="0" u="none" strike="noStrike" cap="none" spc="0">
                <a:solidFill>
                  <a:schemeClr val="tx1">
                    <a:lumMod val="90000"/>
                    <a:lumOff val="5000"/>
                  </a:schemeClr>
                </a:solidFill>
                <a:latin typeface="Arial"/>
                <a:ea typeface="Arial"/>
                <a:cs typeface="Arial"/>
              </a:rPr>
              <a:t>,  right of privacy</a:t>
            </a:r>
            <a:r>
              <a:rPr lang="en-GB" sz="1400" b="0" i="0" u="none" strike="noStrike" cap="none" spc="0">
                <a:solidFill>
                  <a:schemeClr val="tx1">
                    <a:lumMod val="90000"/>
                    <a:lumOff val="5000"/>
                  </a:schemeClr>
                </a:solidFill>
                <a:latin typeface="Arial"/>
                <a:ea typeface="Arial"/>
                <a:cs typeface="Arial"/>
              </a:rPr>
              <a:t>, also provides mental health care and services.</a:t>
            </a:r>
            <a:endParaRPr sz="1400" b="0" i="0" u="none" strike="noStrike" cap="none" spc="0">
              <a:solidFill>
                <a:srgbClr val="222222"/>
              </a:solidFill>
              <a:latin typeface="Times New Roman"/>
              <a:cs typeface="Times New Roman"/>
            </a:endParaRPr>
          </a:p>
          <a:p>
            <a:pPr>
              <a:defRPr/>
            </a:pP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98590105" name="Picture 7"/>
          <p:cNvPicPr>
            <a:picLocks noChangeAspect="1"/>
          </p:cNvPicPr>
          <p:nvPr/>
        </p:nvPicPr>
        <p:blipFill>
          <a:blip r:embed="rId3"/>
          <a:stretch/>
        </p:blipFill>
        <p:spPr bwMode="auto">
          <a:xfrm>
            <a:off x="7612725" y="4550663"/>
            <a:ext cx="1573965" cy="572958"/>
          </a:xfrm>
          <a:prstGeom prst="rect">
            <a:avLst/>
          </a:prstGeom>
        </p:spPr>
      </p:pic>
      <p:pic>
        <p:nvPicPr>
          <p:cNvPr id="455354006" name="Google Shape;117;p19"/>
          <p:cNvPicPr/>
          <p:nvPr/>
        </p:nvPicPr>
        <p:blipFill>
          <a:blip r:embed="rId4">
            <a:alphaModFix/>
          </a:blip>
          <a:stretch/>
        </p:blipFill>
        <p:spPr bwMode="auto">
          <a:xfrm>
            <a:off x="0" y="0"/>
            <a:ext cx="2068126" cy="2520022"/>
          </a:xfrm>
          <a:prstGeom prst="rect">
            <a:avLst/>
          </a:prstGeom>
          <a:noFill/>
          <a:ln>
            <a:noFill/>
          </a:ln>
        </p:spPr>
      </p:pic>
      <p:sp>
        <p:nvSpPr>
          <p:cNvPr id="1644160449" name=""/>
          <p:cNvSpPr txBox="1"/>
          <p:nvPr/>
        </p:nvSpPr>
        <p:spPr bwMode="auto">
          <a:xfrm flipH="0" flipV="0">
            <a:off x="1067445" y="869673"/>
            <a:ext cx="5590760"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1561462948" name=""/>
          <p:cNvSpPr txBox="1"/>
          <p:nvPr/>
        </p:nvSpPr>
        <p:spPr bwMode="auto">
          <a:xfrm flipH="0" flipV="0">
            <a:off x="922500" y="538369"/>
            <a:ext cx="7735883" cy="3505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buFont typeface="Arial"/>
              <a:buNone/>
              <a:defRPr/>
            </a:pPr>
            <a:r>
              <a:rPr lang="en-US" sz="1400" b="0" i="0" u="none" strike="noStrike" cap="none" spc="0">
                <a:solidFill>
                  <a:srgbClr val="222222"/>
                </a:solidFill>
                <a:latin typeface="Arial"/>
                <a:ea typeface="Arial"/>
                <a:cs typeface="Arial"/>
              </a:rPr>
              <a:t>Here are some books on mental health and therapy:</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1.  Furiously Happy</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Author- Jenny Lawson(2015)</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Summary- This book explores the experience with mental illness and trauma, and </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relationships,with a focus on finding humour,to seek help and support when needed.</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 2.  Daring to Rest</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Author- Karen Brody(2017)</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Summary- This book explores the importance of rest and self-care for mental health,</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and provides practical guidance for prioritizing rest in a busy world.</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t>
            </a:r>
            <a:r>
              <a:rPr lang="en-GB" sz="1400" b="1" i="0" u="none" strike="noStrike" cap="none" spc="0">
                <a:solidFill>
                  <a:srgbClr val="00B0F0"/>
                </a:solidFill>
                <a:latin typeface="Arial"/>
                <a:ea typeface="Arial"/>
                <a:cs typeface="Arial"/>
              </a:rPr>
              <a:t>3. Maybe You Should Talk to Someone</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Author- Lori Gottlieb(2019)</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Summary- This book explores the experiences of a therapist, and searches into the </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difficulty of human relationships and mental health. This book also explains the</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human connection and empathy in therapy and maintaining boundaries. It also</a:t>
            </a:r>
            <a:endParaRPr sz="1400" b="0" i="0" u="none">
              <a:solidFill>
                <a:srgbClr val="222222"/>
              </a:solidFill>
              <a:latin typeface="Arial"/>
              <a:ea typeface="Arial"/>
              <a:cs typeface="Arial"/>
            </a:endParaRPr>
          </a:p>
          <a:p>
            <a:pPr marL="0" indent="0">
              <a:buFont typeface="Arial"/>
              <a:buNone/>
              <a:defRPr/>
            </a:pPr>
            <a:r>
              <a:rPr lang="en-GB" sz="1400" b="0" i="0" u="none" strike="noStrike" cap="none" spc="0">
                <a:solidFill>
                  <a:srgbClr val="222222"/>
                </a:solidFill>
                <a:latin typeface="Arial"/>
                <a:ea typeface="Arial"/>
                <a:cs typeface="Arial"/>
              </a:rPr>
              <a:t>            explains the role of self-reflection and personal growth in both therapist and patient.</a:t>
            </a:r>
            <a:endParaRPr sz="1400" b="0" i="0" u="none">
              <a:solidFill>
                <a:srgbClr val="222222"/>
              </a:solidFill>
              <a:latin typeface="Arial"/>
              <a:ea typeface="Arial"/>
              <a:cs typeface="Arial"/>
            </a:endParaRPr>
          </a:p>
          <a:p>
            <a:pPr>
              <a:defRPr/>
            </a:pP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 name="Google Shape;96;p17"/>
          <p:cNvSpPr/>
          <p:nvPr/>
        </p:nvSpPr>
        <p:spPr bwMode="auto">
          <a:xfrm>
            <a:off x="14225" y="1721850"/>
            <a:ext cx="9122100" cy="1699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97" name="Google Shape;97;p17"/>
          <p:cNvSpPr txBox="1">
            <a:spLocks noGrp="1"/>
          </p:cNvSpPr>
          <p:nvPr>
            <p:ph type="title"/>
          </p:nvPr>
        </p:nvSpPr>
        <p:spPr bwMode="auto">
          <a:xfrm>
            <a:off x="2226125" y="2190900"/>
            <a:ext cx="4698300" cy="761700"/>
          </a:xfrm>
          <a:prstGeom prst="rect">
            <a:avLst/>
          </a:prstGeom>
        </p:spPr>
        <p:txBody>
          <a:bodyPr spcFirstLastPara="1" wrap="square" lIns="91425" tIns="91425" rIns="91425" bIns="91425" anchor="ctr" anchorCtr="0">
            <a:normAutofit/>
          </a:bodyPr>
          <a:lstStyle/>
          <a:p>
            <a:pPr marL="457200" indent="-457200" algn="ctr">
              <a:defRPr/>
            </a:pPr>
            <a:r>
              <a:rPr lang="en-US" b="1">
                <a:solidFill>
                  <a:schemeClr val="bg1"/>
                </a:solidFill>
                <a:latin typeface="Montserrat"/>
                <a:ea typeface="Montserrat"/>
                <a:cs typeface="Montserrat"/>
              </a:rPr>
              <a:t>Key Observations</a:t>
            </a:r>
            <a:endParaRPr lang="en-IN" b="1">
              <a:solidFill>
                <a:schemeClr val="bg1"/>
              </a:solidFill>
              <a:latin typeface="Montserrat"/>
              <a:ea typeface="Montserrat"/>
              <a:cs typeface="Montserrat"/>
            </a:endParaRPr>
          </a:p>
        </p:txBody>
      </p:sp>
      <p:pic>
        <p:nvPicPr>
          <p:cNvPr id="98" name="Google Shape;98;p17"/>
          <p:cNvPicPr/>
          <p:nvPr/>
        </p:nvPicPr>
        <p:blipFill>
          <a:blip r:embed="rId3">
            <a:alphaModFix/>
          </a:blip>
          <a:stretch/>
        </p:blipFill>
        <p:spPr bwMode="auto">
          <a:xfrm>
            <a:off x="0" y="3821885"/>
            <a:ext cx="9144003" cy="132161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159:morph option="byObject"/>
      </p:transition>
    </mc:Choice>
    <mc:Fallback>
      <p:transition spd="med" advClick="1">
        <p:fade/>
      </p:transition>
    </mc:Fallback>
  </mc:AlternateContent>
  <p:timing>
    <p:tnLst>
      <p:par>
        <p:cTn id="1" dur="indefinite" restart="never" nodeType="tmRoot"/>
      </p:par>
    </p:tnLs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ONLYOFFICE/8.1.1.27</Application>
  <DocSecurity>0</DocSecurity>
  <PresentationFormat>On-screen Show (16:9)</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ADMIN</dc:creator>
  <cp:keywords/>
  <dc:description/>
  <dc:identifier/>
  <dc:language/>
  <cp:lastModifiedBy/>
  <cp:revision>31</cp:revision>
  <dcterms:modified xsi:type="dcterms:W3CDTF">2024-12-16T06:19:51Z</dcterms:modified>
  <cp:category/>
  <cp:contentStatus/>
  <cp:version/>
</cp:coreProperties>
</file>